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0" r:id="rId3"/>
    <p:sldId id="384" r:id="rId4"/>
    <p:sldId id="410" r:id="rId5"/>
    <p:sldId id="412" r:id="rId6"/>
    <p:sldId id="411" r:id="rId7"/>
    <p:sldId id="414" r:id="rId8"/>
    <p:sldId id="413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4" r:id="rId28"/>
    <p:sldId id="433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54" r:id="rId49"/>
  </p:sldIdLst>
  <p:sldSz cx="8669338" cy="49006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4">
          <p15:clr>
            <a:srgbClr val="A4A3A4"/>
          </p15:clr>
        </p15:guide>
        <p15:guide id="2" pos="27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FF00"/>
    <a:srgbClr val="FFFFFF"/>
    <a:srgbClr val="B2D141"/>
    <a:srgbClr val="521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2007" autoAdjust="0"/>
  </p:normalViewPr>
  <p:slideViewPr>
    <p:cSldViewPr>
      <p:cViewPr varScale="1">
        <p:scale>
          <a:sx n="94" d="100"/>
          <a:sy n="94" d="100"/>
        </p:scale>
        <p:origin x="234" y="90"/>
      </p:cViewPr>
      <p:guideLst>
        <p:guide orient="horz" pos="1544"/>
        <p:guide pos="273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B11C-1980-4C53-8AF8-6471B5695501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9BD28-790A-4A90-A471-5652A20AB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99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73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987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650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7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462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030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539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630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693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663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96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2.1 – maior temperatura, maior consumo de óleo combustível, menor tempo de residência, menor conversão. Este tipo de unidade de </a:t>
            </a:r>
            <a:r>
              <a:rPr lang="pt-BR" dirty="0" err="1" smtClean="0"/>
              <a:t>craqueamento</a:t>
            </a:r>
            <a:r>
              <a:rPr lang="pt-BR" dirty="0" smtClean="0"/>
              <a:t> apresenta como vantagem a produção de derivados mais estáveis, não sendo necessário submetê-los a tratamentos posteriores, podendo ser utilizados diretamente em </a:t>
            </a:r>
            <a:r>
              <a:rPr lang="pt-BR" dirty="0" err="1" smtClean="0"/>
              <a:t>blends</a:t>
            </a:r>
            <a:r>
              <a:rPr lang="pt-BR" dirty="0" smtClean="0"/>
              <a:t> de combustíveis. Outra vantagem é o projeto da fornalha, que é dividida em duas zonas de aquecimento sendo mais flexível e de mais fácil limpeza dos tubos da fornalha. </a:t>
            </a:r>
          </a:p>
          <a:p>
            <a:r>
              <a:rPr lang="pt-BR" dirty="0" smtClean="0"/>
              <a:t>2.2 – menor</a:t>
            </a:r>
            <a:r>
              <a:rPr lang="pt-BR" baseline="0" dirty="0" smtClean="0"/>
              <a:t> temperatura, menor consumo de óleo, maior conversão, etapa adicional na batelada- limpeza do vaso de </a:t>
            </a:r>
            <a:r>
              <a:rPr lang="pt-BR" baseline="0" dirty="0" err="1" smtClean="0"/>
              <a:t>matutação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548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799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929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408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995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52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118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88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966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297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56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012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247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105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065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219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201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maior parcela possível de calor latente existente no vapor.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1766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maior parcela possível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calor latente existente no vapor.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467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maior parcela possível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calor latente existente no vapor.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251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maior parcela possível de calor latente existente no vapor.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9662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44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591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0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15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82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19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3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BD28-790A-4A90-A471-5652A20AB4F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6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Marketing\Criação\Institucional\Slide Rocket\Capas\Menor\Engenhari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" y="-1"/>
            <a:ext cx="7568971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5"/>
          <a:stretch/>
        </p:blipFill>
        <p:spPr>
          <a:xfrm>
            <a:off x="-939" y="-2035"/>
            <a:ext cx="8512072" cy="4324549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5414789" y="128247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 smtClean="0">
                <a:solidFill>
                  <a:schemeClr val="bg1"/>
                </a:solidFill>
              </a:rPr>
              <a:t>Engenharia de Projetos</a:t>
            </a:r>
          </a:p>
          <a:p>
            <a:pPr algn="just"/>
            <a:r>
              <a:rPr lang="pt-BR" sz="1800" b="1" dirty="0" smtClean="0">
                <a:solidFill>
                  <a:schemeClr val="bg1"/>
                </a:solidFill>
              </a:rPr>
              <a:t>Aula </a:t>
            </a:r>
            <a:r>
              <a:rPr lang="pt-BR" sz="1800" b="1" dirty="0" smtClean="0">
                <a:solidFill>
                  <a:schemeClr val="bg1"/>
                </a:solidFill>
              </a:rPr>
              <a:t>2 </a:t>
            </a:r>
            <a:r>
              <a:rPr lang="pt-BR" sz="1800" b="1" dirty="0" smtClean="0">
                <a:solidFill>
                  <a:schemeClr val="bg1"/>
                </a:solidFill>
              </a:rPr>
              <a:t>– </a:t>
            </a:r>
            <a:r>
              <a:rPr lang="pt-BR" sz="1800" b="1" dirty="0" smtClean="0">
                <a:solidFill>
                  <a:schemeClr val="bg1"/>
                </a:solidFill>
              </a:rPr>
              <a:t>25/01/2016</a:t>
            </a:r>
            <a:endParaRPr lang="pt-BR" sz="1800" b="1" dirty="0" smtClean="0">
              <a:solidFill>
                <a:schemeClr val="bg1"/>
              </a:solidFill>
            </a:endParaRPr>
          </a:p>
          <a:p>
            <a:pPr algn="just"/>
            <a:endParaRPr lang="pt-BR" sz="18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1800" b="1" dirty="0" smtClean="0">
                <a:solidFill>
                  <a:schemeClr val="bg1"/>
                </a:solidFill>
              </a:rPr>
              <a:t>Flavio Waltz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6350893" y="2385819"/>
            <a:ext cx="198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rgbClr val="FFFF00"/>
                </a:solidFill>
              </a:rPr>
              <a:t>2016</a:t>
            </a:r>
            <a:endParaRPr lang="pt-B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6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0A20-18A2-4E28-B299-93D1FCD1F7BF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371-0819-4B81-9BCA-855B019B8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4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960171" y="196253"/>
            <a:ext cx="1848255" cy="418140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10891" y="196253"/>
            <a:ext cx="5404790" cy="418140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0A20-18A2-4E28-B299-93D1FCD1F7BF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371-0819-4B81-9BCA-855B019B8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0A20-18A2-4E28-B299-93D1FCD1F7BF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371-0819-4B81-9BCA-855B019B8D1F}" type="slidenum">
              <a:rPr lang="pt-BR" smtClean="0"/>
              <a:t>‹nº›</a:t>
            </a:fld>
            <a:endParaRPr lang="pt-BR"/>
          </a:p>
        </p:txBody>
      </p:sp>
      <p:pic>
        <p:nvPicPr>
          <p:cNvPr id="2050" name="Picture 2" descr="O:\Marketing\Institucional\Apresentações ppts\PPT Novo\bg ppt institucional rox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6350"/>
            <a:ext cx="8680451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6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Marketing\Institucional\Apresentações ppts\PPT Novo\bg ppt institucional_sem imagem rox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" b="6041"/>
          <a:stretch/>
        </p:blipFill>
        <p:spPr bwMode="auto">
          <a:xfrm>
            <a:off x="0" y="1"/>
            <a:ext cx="8655149" cy="46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6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97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467" y="196252"/>
            <a:ext cx="7802404" cy="816769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3468" y="1096966"/>
            <a:ext cx="3830463" cy="457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3468" y="1554130"/>
            <a:ext cx="3830463" cy="282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03904" y="1096966"/>
            <a:ext cx="3831968" cy="457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403904" y="1554130"/>
            <a:ext cx="3831968" cy="282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0A20-18A2-4E28-B299-93D1FCD1F7BF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371-0819-4B81-9BCA-855B019B8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8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0A20-18A2-4E28-B299-93D1FCD1F7BF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371-0819-4B81-9BCA-855B019B8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01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0A20-18A2-4E28-B299-93D1FCD1F7BF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371-0819-4B81-9BCA-855B019B8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90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468" y="195117"/>
            <a:ext cx="2852152" cy="8303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9471" y="195118"/>
            <a:ext cx="4846401" cy="41825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3468" y="1025500"/>
            <a:ext cx="2852152" cy="3352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0A20-18A2-4E28-B299-93D1FCD1F7BF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371-0819-4B81-9BCA-855B019B8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9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252" y="3430429"/>
            <a:ext cx="5201603" cy="4049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699252" y="437879"/>
            <a:ext cx="5201603" cy="2940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99252" y="3835411"/>
            <a:ext cx="5201603" cy="575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0A20-18A2-4E28-B299-93D1FCD1F7BF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7371-0819-4B81-9BCA-855B019B8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85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33467" y="196252"/>
            <a:ext cx="7802404" cy="81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3467" y="1143477"/>
            <a:ext cx="7802404" cy="323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33467" y="4542143"/>
            <a:ext cx="2022846" cy="260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B0A20-18A2-4E28-B299-93D1FCD1F7BF}" type="datetimeFigureOut">
              <a:rPr lang="pt-BR" smtClean="0"/>
              <a:t>24/01/2016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62024" y="4542143"/>
            <a:ext cx="2745290" cy="260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13025" y="4542143"/>
            <a:ext cx="2022846" cy="260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7371-0819-4B81-9BCA-855B019B8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94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gTMEwihz18" TargetMode="External"/><Relationship Id="rId2" Type="http://schemas.openxmlformats.org/officeDocument/2006/relationships/hyperlink" Target="https://www.youtube.com/watch?v=H7RXJuQosWw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0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436407" y="650106"/>
            <a:ext cx="7632847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u="sng" dirty="0" smtClean="0">
                <a:latin typeface="Trebuchet MS" pitchFamily="34" charset="0"/>
              </a:rPr>
              <a:t>Caracterização dos Processos Aplicáveis:</a:t>
            </a:r>
            <a:r>
              <a:rPr lang="pt-BR" sz="1600" dirty="0" smtClean="0">
                <a:latin typeface="Trebuchet MS" pitchFamily="34" charset="0"/>
              </a:rPr>
              <a:t> Levantar e entender todas as informações disponíveis sobre os processos aplicáveis, possibilitando comparação e futura escolha (bibliotecas, visitas técnicas, consulta fabricantes e detentores de tecnologia, aquisição de pesquisa bibliográfica, </a:t>
            </a:r>
            <a:r>
              <a:rPr lang="pt-BR" sz="1600" dirty="0" err="1" smtClean="0">
                <a:latin typeface="Trebuchet MS" pitchFamily="34" charset="0"/>
              </a:rPr>
              <a:t>etc</a:t>
            </a:r>
            <a:r>
              <a:rPr lang="pt-BR" sz="1600" dirty="0" smtClean="0">
                <a:latin typeface="Trebuchet MS" pitchFamily="34" charset="0"/>
              </a:rPr>
              <a:t>) – </a:t>
            </a:r>
            <a:r>
              <a:rPr lang="pt-BR" sz="1600" dirty="0" err="1" smtClean="0">
                <a:latin typeface="Trebuchet MS" pitchFamily="34" charset="0"/>
              </a:rPr>
              <a:t>ex</a:t>
            </a:r>
            <a:r>
              <a:rPr lang="pt-BR" sz="1600" dirty="0" smtClean="0">
                <a:latin typeface="Trebuchet MS" pitchFamily="34" charset="0"/>
              </a:rPr>
              <a:t>: Thomson Reuters</a:t>
            </a:r>
            <a:endParaRPr lang="pt-BR" sz="1400" dirty="0" smtClean="0">
              <a:latin typeface="Trebuchet MS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Identificação dos padrões de qualidade de matérias primas, insumos, produtos e subprodutos;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Identificação dos modelos matemáticos e balanços de massa e energia;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Identificação da metodologia operacional e de controle de processo;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Identificação dos métodos de dimensionamento dos equipamentos;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Identificação de arranjos e fluxogramas de instalações existentes ou projetadas;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Identificação e caracterização dos parâmetros principais de unidades auxiliares e de apoio;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Identificação dos procedimentos operacionais, manutenção e de controle;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Obtenção dos procedimentos sobre custos de investimentos e custos operacionais.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600" dirty="0" smtClean="0"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871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436407" y="650106"/>
            <a:ext cx="7632847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u="sng" dirty="0" smtClean="0">
                <a:latin typeface="Trebuchet MS" pitchFamily="34" charset="0"/>
              </a:rPr>
              <a:t>Seleção dos Processos Industriais:</a:t>
            </a:r>
            <a:r>
              <a:rPr lang="pt-BR" sz="1600" dirty="0" smtClean="0">
                <a:latin typeface="Trebuchet MS" pitchFamily="34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dirty="0">
                <a:latin typeface="Trebuchet MS" pitchFamily="34" charset="0"/>
              </a:rPr>
              <a:t>Após o levantamento e a caracterização dos processos aplicáveis a cada unidade </a:t>
            </a:r>
            <a:r>
              <a:rPr lang="pt-BR" sz="1600" dirty="0" smtClean="0">
                <a:latin typeface="Trebuchet MS" pitchFamily="34" charset="0"/>
              </a:rPr>
              <a:t>de produção </a:t>
            </a:r>
            <a:r>
              <a:rPr lang="pt-BR" sz="1600" dirty="0">
                <a:latin typeface="Trebuchet MS" pitchFamily="34" charset="0"/>
              </a:rPr>
              <a:t>da instalação industrial é possível a elaboração de uma análise </a:t>
            </a:r>
            <a:r>
              <a:rPr lang="pt-BR" sz="1600" dirty="0" smtClean="0">
                <a:latin typeface="Trebuchet MS" pitchFamily="34" charset="0"/>
              </a:rPr>
              <a:t>técnico econômica para </a:t>
            </a:r>
            <a:r>
              <a:rPr lang="pt-BR" sz="1600" dirty="0">
                <a:latin typeface="Trebuchet MS" pitchFamily="34" charset="0"/>
              </a:rPr>
              <a:t>a definição de cada processo a ser utilizado</a:t>
            </a:r>
            <a:r>
              <a:rPr lang="pt-BR" sz="1600" dirty="0" smtClean="0">
                <a:latin typeface="Trebuchet MS" pitchFamily="34" charset="0"/>
              </a:rPr>
              <a:t>.</a:t>
            </a:r>
          </a:p>
          <a:p>
            <a:r>
              <a:rPr lang="pt-BR" sz="1600" dirty="0">
                <a:latin typeface="Trebuchet MS" pitchFamily="34" charset="0"/>
              </a:rPr>
              <a:t>Esta definição deve ser mostrada através de relatório de recomendações relativos </a:t>
            </a:r>
            <a:r>
              <a:rPr lang="pt-BR" sz="1600" dirty="0" smtClean="0">
                <a:latin typeface="Trebuchet MS" pitchFamily="34" charset="0"/>
              </a:rPr>
              <a:t>aos itens </a:t>
            </a:r>
            <a:r>
              <a:rPr lang="pt-BR" sz="1600" dirty="0">
                <a:latin typeface="Trebuchet MS" pitchFamily="34" charset="0"/>
              </a:rPr>
              <a:t>até aqui descritos e as conclusões da análise executada</a:t>
            </a:r>
            <a:endParaRPr lang="pt-BR" sz="1600" dirty="0">
              <a:latin typeface="Trebuchet MS" pitchFamily="34" charset="0"/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endParaRPr lang="pt-BR" sz="1600" dirty="0"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413" y="2597869"/>
            <a:ext cx="3923803" cy="23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0" y="866130"/>
            <a:ext cx="8209524" cy="14380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9" y="2323627"/>
            <a:ext cx="4086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413" y="586794"/>
            <a:ext cx="6463193" cy="429119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846837" y="2553682"/>
            <a:ext cx="252028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1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8245" y="72211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 smtClean="0"/>
              <a:t>Diagrama de Blocos de Processo</a:t>
            </a:r>
            <a:endParaRPr lang="pt-BR" sz="2400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33" y="1802234"/>
            <a:ext cx="6236438" cy="27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436407" y="650106"/>
            <a:ext cx="7632847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u="sng" dirty="0">
                <a:latin typeface="Trebuchet MS" pitchFamily="34" charset="0"/>
              </a:rPr>
              <a:t>Elaboração dos Fluxogramas de </a:t>
            </a:r>
            <a:r>
              <a:rPr lang="pt-BR" sz="1600" u="sng" dirty="0" smtClean="0">
                <a:latin typeface="Trebuchet MS" pitchFamily="34" charset="0"/>
              </a:rPr>
              <a:t>Engenharia</a:t>
            </a:r>
            <a:r>
              <a:rPr lang="pt-BR" sz="1600" u="sng" dirty="0">
                <a:latin typeface="Trebuchet MS" pitchFamily="34" charset="0"/>
              </a:rPr>
              <a:t> </a:t>
            </a:r>
            <a:r>
              <a:rPr lang="pt-BR" sz="1600" u="sng" dirty="0" smtClean="0">
                <a:latin typeface="Trebuchet MS" pitchFamily="34" charset="0"/>
              </a:rPr>
              <a:t>(</a:t>
            </a:r>
            <a:r>
              <a:rPr lang="pt-BR" sz="1600" u="sng" dirty="0" err="1" smtClean="0">
                <a:latin typeface="Trebuchet MS" pitchFamily="34" charset="0"/>
              </a:rPr>
              <a:t>Process</a:t>
            </a:r>
            <a:r>
              <a:rPr lang="pt-BR" sz="1600" u="sng" dirty="0" smtClean="0">
                <a:latin typeface="Trebuchet MS" pitchFamily="34" charset="0"/>
              </a:rPr>
              <a:t> </a:t>
            </a:r>
            <a:r>
              <a:rPr lang="pt-BR" sz="1600" u="sng" dirty="0" err="1" smtClean="0">
                <a:latin typeface="Trebuchet MS" pitchFamily="34" charset="0"/>
              </a:rPr>
              <a:t>Flow</a:t>
            </a:r>
            <a:r>
              <a:rPr lang="pt-BR" sz="1600" u="sng" dirty="0" smtClean="0">
                <a:latin typeface="Trebuchet MS" pitchFamily="34" charset="0"/>
              </a:rPr>
              <a:t> </a:t>
            </a:r>
            <a:r>
              <a:rPr lang="pt-BR" sz="1600" u="sng" dirty="0" err="1" smtClean="0">
                <a:latin typeface="Trebuchet MS" pitchFamily="34" charset="0"/>
              </a:rPr>
              <a:t>Diagram</a:t>
            </a:r>
            <a:r>
              <a:rPr lang="pt-BR" sz="1600" u="sng" dirty="0" smtClean="0">
                <a:latin typeface="Trebuchet MS" pitchFamily="34" charset="0"/>
              </a:rPr>
              <a:t> - PFD)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Mais detalhado que o Diagrama de Blocos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Fundamental para o projeto – fonte de informação para as atividades das demais disciplinas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45" y="2162274"/>
            <a:ext cx="6001555" cy="26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8245" y="72211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 smtClean="0"/>
              <a:t>Fluxograma de Engenharia  - </a:t>
            </a:r>
            <a:r>
              <a:rPr lang="pt-BR" sz="2400" u="sng" dirty="0" err="1" smtClean="0"/>
              <a:t>Process</a:t>
            </a:r>
            <a:r>
              <a:rPr lang="pt-BR" sz="2400" u="sng" dirty="0" smtClean="0"/>
              <a:t> </a:t>
            </a:r>
            <a:r>
              <a:rPr lang="pt-BR" sz="2400" u="sng" dirty="0" err="1" smtClean="0"/>
              <a:t>Flow</a:t>
            </a:r>
            <a:r>
              <a:rPr lang="pt-BR" sz="2400" u="sng" dirty="0" smtClean="0"/>
              <a:t> </a:t>
            </a:r>
            <a:r>
              <a:rPr lang="pt-BR" sz="2400" u="sng" dirty="0" err="1" smtClean="0"/>
              <a:t>Diagram</a:t>
            </a:r>
            <a:r>
              <a:rPr lang="pt-BR" sz="2400" u="sng" dirty="0" smtClean="0"/>
              <a:t> – PFD</a:t>
            </a:r>
          </a:p>
          <a:p>
            <a:r>
              <a:rPr lang="pt-BR" sz="2400" u="sng" dirty="0" smtClean="0"/>
              <a:t>Cerveja </a:t>
            </a:r>
            <a:endParaRPr lang="pt-BR" sz="2400" u="sng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49" y="1658218"/>
            <a:ext cx="61820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8245" y="53732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 smtClean="0"/>
              <a:t>Fluxograma de Engenharia  - </a:t>
            </a:r>
            <a:r>
              <a:rPr lang="pt-BR" sz="2400" u="sng" dirty="0" err="1" smtClean="0"/>
              <a:t>Process</a:t>
            </a:r>
            <a:r>
              <a:rPr lang="pt-BR" sz="2400" u="sng" dirty="0" smtClean="0"/>
              <a:t> </a:t>
            </a:r>
            <a:r>
              <a:rPr lang="pt-BR" sz="2400" u="sng" dirty="0" err="1" smtClean="0"/>
              <a:t>Flow</a:t>
            </a:r>
            <a:r>
              <a:rPr lang="pt-BR" sz="2400" u="sng" dirty="0" smtClean="0"/>
              <a:t> </a:t>
            </a:r>
            <a:r>
              <a:rPr lang="pt-BR" sz="2400" u="sng" dirty="0" err="1" smtClean="0"/>
              <a:t>Diagram</a:t>
            </a:r>
            <a:r>
              <a:rPr lang="pt-BR" sz="2400" u="sng" dirty="0" smtClean="0"/>
              <a:t> - PFD</a:t>
            </a:r>
            <a:endParaRPr lang="pt-BR" sz="2400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49" y="1154162"/>
            <a:ext cx="5544616" cy="36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93423" y="506090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u="sng" dirty="0" smtClean="0"/>
              <a:t>Fluxograma de Engenharia  - tipos e documentos necessários</a:t>
            </a:r>
            <a:endParaRPr lang="pt-BR" sz="2000" u="sng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05" y="979997"/>
            <a:ext cx="4872441" cy="392061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742381" y="890811"/>
            <a:ext cx="6696744" cy="1919535"/>
            <a:chOff x="1742381" y="890811"/>
            <a:chExt cx="6696744" cy="1919535"/>
          </a:xfrm>
        </p:grpSpPr>
        <p:sp>
          <p:nvSpPr>
            <p:cNvPr id="6" name="Retângulo 5"/>
            <p:cNvSpPr/>
            <p:nvPr/>
          </p:nvSpPr>
          <p:spPr>
            <a:xfrm>
              <a:off x="1742381" y="890811"/>
              <a:ext cx="5472608" cy="19195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431013" y="1442194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smtClean="0">
                  <a:solidFill>
                    <a:schemeClr val="accent2"/>
                  </a:solidFill>
                </a:rPr>
                <a:t>PFD</a:t>
              </a:r>
              <a:endParaRPr lang="pt-BR" sz="28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3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93423" y="506090"/>
            <a:ext cx="8017710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u="sng" dirty="0" smtClean="0"/>
              <a:t>Fluxograma de Engenharia  - tipos e documentos necessários (continuação)</a:t>
            </a:r>
            <a:endParaRPr lang="pt-BR" sz="2000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0" y="1010146"/>
            <a:ext cx="6095238" cy="36962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 rot="19614995">
            <a:off x="6217710" y="231802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2"/>
                </a:solidFill>
              </a:rPr>
              <a:t>ENERGIA ≠ UTILIDADES lembrar das reações exotérmicas e endotérmicas</a:t>
            </a:r>
            <a:endParaRPr lang="pt-BR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514928" y="938138"/>
            <a:ext cx="7632847" cy="37747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200" i="1" dirty="0">
                <a:latin typeface="Trebuchet MS" pitchFamily="34" charset="0"/>
              </a:rPr>
              <a:t>ENGENHARIA DE </a:t>
            </a:r>
            <a:r>
              <a:rPr lang="pt-BR" sz="1200" i="1" dirty="0" smtClean="0">
                <a:latin typeface="Trebuchet MS" pitchFamily="34" charset="0"/>
              </a:rPr>
              <a:t>PROJETOS </a:t>
            </a:r>
            <a:r>
              <a:rPr lang="pt-BR" sz="1200" i="1" dirty="0" smtClean="0">
                <a:latin typeface="Trebuchet MS" pitchFamily="34" charset="0"/>
              </a:rPr>
              <a:t>INDUSTRIAIS – PROCESSO</a:t>
            </a:r>
            <a:endParaRPr lang="pt-BR" sz="1200" i="1" dirty="0" smtClean="0">
              <a:latin typeface="Trebuchet MS" pitchFamily="34" charset="0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200" i="1" dirty="0">
                <a:latin typeface="Trebuchet MS" pitchFamily="34" charset="0"/>
              </a:rPr>
              <a:t>ENGENHARIA DE PROJETOS INDUSTRIAIS – </a:t>
            </a:r>
            <a:r>
              <a:rPr lang="pt-BR" sz="1200" i="1" dirty="0" smtClean="0">
                <a:latin typeface="Trebuchet MS" pitchFamily="34" charset="0"/>
              </a:rPr>
              <a:t>UTILIDADES</a:t>
            </a:r>
            <a:endParaRPr lang="pt-BR" sz="1200" i="1" dirty="0">
              <a:latin typeface="Trebuchet MS" pitchFamily="34" charset="0"/>
            </a:endParaRPr>
          </a:p>
          <a:p>
            <a:pPr marL="171450" lvl="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endParaRPr lang="pt-BR" sz="1200" dirty="0" smtClean="0">
              <a:solidFill>
                <a:schemeClr val="bg1">
                  <a:lumMod val="65000"/>
                </a:schemeClr>
              </a:solidFill>
              <a:latin typeface="Trebuchet MS" pitchFamily="34" charset="0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endParaRPr lang="pt-BR" sz="1200" dirty="0">
              <a:latin typeface="Trebuchet MS" pitchFamily="34" charset="0"/>
            </a:endParaRPr>
          </a:p>
          <a:p>
            <a:pPr marL="171450" lvl="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Blip>
                <a:blip r:embed="rId2"/>
              </a:buBlip>
              <a:defRPr/>
            </a:pPr>
            <a:endParaRPr lang="en-US" sz="1200" dirty="0" smtClean="0">
              <a:latin typeface="Trebuchet MS" pitchFamily="34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50000"/>
              <a:buBlip>
                <a:blip r:embed="rId2"/>
              </a:buBlip>
              <a:defRPr/>
            </a:pPr>
            <a:endParaRPr lang="pt-BR" sz="1400" dirty="0" smtClean="0">
              <a:latin typeface="Trebuchet MS"/>
              <a:ea typeface="Calibri"/>
              <a:cs typeface="Arial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7170" y="198149"/>
            <a:ext cx="7802404" cy="38472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000" dirty="0" smtClean="0"/>
              <a:t>Agenda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8815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40477" y="650106"/>
            <a:ext cx="8017710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u="sng" dirty="0" smtClean="0"/>
              <a:t>Fluxograma de Engenharia  - tipos e documentos necessários (continuação)</a:t>
            </a:r>
          </a:p>
          <a:p>
            <a:pPr algn="l"/>
            <a:endParaRPr lang="pt-BR" sz="2000" u="sng" dirty="0" smtClean="0"/>
          </a:p>
          <a:p>
            <a:pPr algn="l"/>
            <a:r>
              <a:rPr lang="pt-BR" sz="2000" dirty="0"/>
              <a:t>Fluxograma de Tubulação </a:t>
            </a:r>
            <a:r>
              <a:rPr lang="pt-BR" sz="2000" dirty="0" smtClean="0"/>
              <a:t>e Instrumentação </a:t>
            </a:r>
            <a:r>
              <a:rPr lang="pt-BR" sz="2000" dirty="0"/>
              <a:t>ou Diagrama P&amp;I (</a:t>
            </a:r>
            <a:r>
              <a:rPr lang="pt-BR" sz="2000" dirty="0" err="1"/>
              <a:t>Process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Instrumentation/ </a:t>
            </a:r>
            <a:r>
              <a:rPr lang="pt-BR" sz="2000" dirty="0" err="1"/>
              <a:t>Piping</a:t>
            </a:r>
            <a:r>
              <a:rPr lang="pt-BR" sz="2000" dirty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Instrumentation </a:t>
            </a:r>
            <a:r>
              <a:rPr lang="pt-BR" sz="2000" dirty="0" err="1"/>
              <a:t>Diagram</a:t>
            </a:r>
            <a:r>
              <a:rPr lang="pt-BR" sz="2000" dirty="0" smtClean="0"/>
              <a:t>).</a:t>
            </a:r>
          </a:p>
          <a:p>
            <a:pPr algn="l"/>
            <a:endParaRPr lang="pt-BR" sz="2000" u="sng" dirty="0"/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Utiliza simbologia definida pela ISA e ABNT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Representa de forma esquemática: equipamentos, tubulações, instrumentos e malhas de controle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e medição das variáveis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de processo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(temperatura, umidade, posição, vazão, pressão, peso, nível, densidade,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pH, análise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, espessura,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velocidade,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vibração, concentração, turbidez </a:t>
            </a:r>
            <a:r>
              <a:rPr lang="pt-BR" sz="1400" dirty="0" err="1">
                <a:latin typeface="Trebuchet MS" pitchFamily="34" charset="0"/>
                <a:ea typeface="+mn-ea"/>
                <a:cs typeface="+mn-cs"/>
              </a:rPr>
              <a:t>etc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).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400" dirty="0"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6088" y="3877979"/>
            <a:ext cx="7767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000" b="1" cap="none" spc="0" dirty="0" smtClean="0">
                <a:ln/>
                <a:solidFill>
                  <a:schemeClr val="accent4"/>
                </a:solidFill>
                <a:effectLst/>
              </a:rPr>
              <a:t>Diagrama de Blocos </a:t>
            </a:r>
            <a:r>
              <a:rPr lang="pt-BR" sz="40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 PFD  P&amp;ID</a:t>
            </a:r>
            <a:endParaRPr lang="pt-BR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94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0213" y="146050"/>
            <a:ext cx="8017710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>Fluxograma </a:t>
            </a:r>
            <a:r>
              <a:rPr lang="pt-BR" sz="2000" dirty="0"/>
              <a:t>de Tubulação </a:t>
            </a:r>
            <a:r>
              <a:rPr lang="pt-BR" sz="2000" dirty="0" smtClean="0"/>
              <a:t>e Instrumentação </a:t>
            </a:r>
            <a:r>
              <a:rPr lang="pt-BR" sz="2000" dirty="0"/>
              <a:t>ou Diagrama P&amp;I (</a:t>
            </a:r>
            <a:r>
              <a:rPr lang="pt-BR" sz="2000" dirty="0" err="1"/>
              <a:t>Process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Instrumentation/ </a:t>
            </a:r>
            <a:r>
              <a:rPr lang="pt-BR" sz="2000" dirty="0" err="1"/>
              <a:t>Piping</a:t>
            </a:r>
            <a:r>
              <a:rPr lang="pt-BR" sz="2000" dirty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Instrumentation </a:t>
            </a:r>
            <a:r>
              <a:rPr lang="pt-BR" sz="2000" dirty="0" err="1"/>
              <a:t>Diagram</a:t>
            </a:r>
            <a:r>
              <a:rPr lang="pt-BR" sz="2000" dirty="0" smtClean="0"/>
              <a:t>).</a:t>
            </a:r>
          </a:p>
          <a:p>
            <a:endParaRPr lang="pt-BR" sz="2000" dirty="0"/>
          </a:p>
          <a:p>
            <a:r>
              <a:rPr lang="pt-BR" sz="2000" dirty="0" smtClean="0"/>
              <a:t>O P&amp;ID contém:</a:t>
            </a:r>
          </a:p>
          <a:p>
            <a:endParaRPr lang="pt-BR" sz="2000" dirty="0" smtClean="0"/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400" dirty="0"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b="37962"/>
          <a:stretch/>
        </p:blipFill>
        <p:spPr>
          <a:xfrm>
            <a:off x="225674" y="1802234"/>
            <a:ext cx="4207661" cy="26642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t="62030" r="5085"/>
          <a:stretch/>
        </p:blipFill>
        <p:spPr>
          <a:xfrm>
            <a:off x="4550693" y="1781045"/>
            <a:ext cx="4032447" cy="16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0213" y="146050"/>
            <a:ext cx="8017710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>Fluxograma </a:t>
            </a:r>
            <a:r>
              <a:rPr lang="pt-BR" sz="2000" dirty="0"/>
              <a:t>de Tubulação </a:t>
            </a:r>
            <a:r>
              <a:rPr lang="pt-BR" sz="2000" dirty="0" smtClean="0"/>
              <a:t>e Instrumentação </a:t>
            </a:r>
            <a:r>
              <a:rPr lang="pt-BR" sz="2000" dirty="0"/>
              <a:t>ou Diagrama P&amp;I (</a:t>
            </a:r>
            <a:r>
              <a:rPr lang="pt-BR" sz="2000" dirty="0" err="1"/>
              <a:t>Process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Instrumentation/ </a:t>
            </a:r>
            <a:r>
              <a:rPr lang="pt-BR" sz="2000" dirty="0" err="1"/>
              <a:t>Piping</a:t>
            </a:r>
            <a:r>
              <a:rPr lang="pt-BR" sz="2000" dirty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Instrumentation </a:t>
            </a:r>
            <a:r>
              <a:rPr lang="pt-BR" sz="2000" dirty="0" err="1"/>
              <a:t>Diagram</a:t>
            </a:r>
            <a:r>
              <a:rPr lang="pt-BR" sz="2000" dirty="0" smtClean="0"/>
              <a:t>).</a:t>
            </a:r>
          </a:p>
          <a:p>
            <a:endParaRPr lang="pt-BR" sz="2000" dirty="0" smtClean="0"/>
          </a:p>
          <a:p>
            <a:pPr algn="l"/>
            <a:r>
              <a:rPr lang="pt-BR" sz="2000" dirty="0" smtClean="0"/>
              <a:t>O P&amp;ID exemplos</a:t>
            </a:r>
          </a:p>
          <a:p>
            <a:endParaRPr lang="pt-BR" sz="2000" dirty="0" smtClean="0"/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400" dirty="0"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97" y="1082154"/>
            <a:ext cx="4417310" cy="37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0213" y="146050"/>
            <a:ext cx="8017710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>Fluxograma </a:t>
            </a:r>
            <a:r>
              <a:rPr lang="pt-BR" sz="2000" dirty="0"/>
              <a:t>de Tubulação </a:t>
            </a:r>
            <a:r>
              <a:rPr lang="pt-BR" sz="2000" dirty="0" smtClean="0"/>
              <a:t>e Instrumentação </a:t>
            </a:r>
            <a:r>
              <a:rPr lang="pt-BR" sz="2000" dirty="0"/>
              <a:t>ou Diagrama P&amp;I (</a:t>
            </a:r>
            <a:r>
              <a:rPr lang="pt-BR" sz="2000" dirty="0" err="1"/>
              <a:t>Process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Instrumentation/ </a:t>
            </a:r>
            <a:r>
              <a:rPr lang="pt-BR" sz="2000" dirty="0" err="1"/>
              <a:t>Piping</a:t>
            </a:r>
            <a:r>
              <a:rPr lang="pt-BR" sz="2000" dirty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Instrumentation </a:t>
            </a:r>
            <a:r>
              <a:rPr lang="pt-BR" sz="2000" dirty="0" err="1"/>
              <a:t>Diagram</a:t>
            </a:r>
            <a:r>
              <a:rPr lang="pt-BR" sz="2000" dirty="0" smtClean="0"/>
              <a:t>).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400" dirty="0"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3" y="938138"/>
            <a:ext cx="7214989" cy="37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0213" y="146050"/>
            <a:ext cx="8017710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>Fluxograma </a:t>
            </a:r>
            <a:r>
              <a:rPr lang="pt-BR" sz="2000" dirty="0"/>
              <a:t>de Tubulação </a:t>
            </a:r>
            <a:r>
              <a:rPr lang="pt-BR" sz="2000" dirty="0" smtClean="0"/>
              <a:t>e Instrumentação </a:t>
            </a:r>
            <a:r>
              <a:rPr lang="pt-BR" sz="2000" dirty="0"/>
              <a:t>ou Diagrama P&amp;I (</a:t>
            </a:r>
            <a:r>
              <a:rPr lang="pt-BR" sz="2000" dirty="0" err="1"/>
              <a:t>Process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Instrumentation/ </a:t>
            </a:r>
            <a:r>
              <a:rPr lang="pt-BR" sz="2000" dirty="0" err="1"/>
              <a:t>Piping</a:t>
            </a:r>
            <a:r>
              <a:rPr lang="pt-BR" sz="2000" dirty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Instrumentation </a:t>
            </a:r>
            <a:r>
              <a:rPr lang="pt-BR" sz="2000" dirty="0" err="1"/>
              <a:t>Diagram</a:t>
            </a:r>
            <a:r>
              <a:rPr lang="pt-BR" sz="2000" dirty="0" smtClean="0"/>
              <a:t>).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400" dirty="0"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97" y="938138"/>
            <a:ext cx="4176164" cy="38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93423" y="506090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u="sng" dirty="0" smtClean="0"/>
              <a:t>Fluxograma de Engenharia  - tipos e documentos necessários</a:t>
            </a:r>
            <a:endParaRPr lang="pt-BR" sz="2000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62" y="1010146"/>
            <a:ext cx="6268325" cy="316190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65976" y="414697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O escopo de processo e utilidades pode ser dividido entre empresas diferentes.</a:t>
            </a:r>
            <a:endParaRPr lang="pt-B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5" y="722114"/>
            <a:ext cx="3581400" cy="1209675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404709" y="1493882"/>
            <a:ext cx="7903531" cy="3322596"/>
            <a:chOff x="404709" y="1493882"/>
            <a:chExt cx="7903531" cy="332259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413" y="1524362"/>
              <a:ext cx="4847827" cy="329211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0" name="Retângulo 9"/>
            <p:cNvSpPr/>
            <p:nvPr/>
          </p:nvSpPr>
          <p:spPr>
            <a:xfrm>
              <a:off x="404709" y="1493882"/>
              <a:ext cx="2664296" cy="21602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874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Elaboração de Arranjos – Plano Diretor ou Arranjo Geral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5" y="578098"/>
            <a:ext cx="5695238" cy="177142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74175" y="587836"/>
            <a:ext cx="2664296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2"/>
                </a:solidFill>
              </a:rPr>
              <a:t>Vista da planta em escala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2"/>
                </a:solidFill>
              </a:rPr>
              <a:t>Coordenadas geográficas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2"/>
                </a:solidFill>
              </a:rPr>
              <a:t>Google Earth</a:t>
            </a:r>
            <a:endParaRPr lang="pt-BR" sz="1600" dirty="0">
              <a:solidFill>
                <a:schemeClr val="accent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205" y="2431273"/>
            <a:ext cx="4417693" cy="23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Elaboração de Arranjos – Plano Diretor ou Arranjo Geral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2" y="529044"/>
            <a:ext cx="7084179" cy="42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Processo</a:t>
            </a:r>
          </a:p>
          <a:p>
            <a:pPr algn="l"/>
            <a:r>
              <a:rPr lang="pt-BR" sz="2400" u="sng" dirty="0" smtClean="0"/>
              <a:t>Elaboração dos Arranjos</a:t>
            </a:r>
            <a:endParaRPr lang="pt-BR" sz="2400" u="sng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9" y="1082154"/>
            <a:ext cx="5667375" cy="35433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90253" y="2378298"/>
            <a:ext cx="5811391" cy="64807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385D8A">
                <a:alpha val="4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514928" y="938139"/>
            <a:ext cx="7632847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Disciplina de Processo – Engenheiro de Processos (Eng. Químico, Eng. de Alimentos, Engenheiro de Petróleo, Engenheiro de Minas, Eng. Metalúrgico)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endParaRPr lang="pt-BR" sz="1200" dirty="0">
              <a:latin typeface="Trebuchet MS" pitchFamily="34" charset="0"/>
            </a:endParaRPr>
          </a:p>
          <a:p>
            <a:pPr marL="171450" lvl="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Blip>
                <a:blip r:embed="rId2"/>
              </a:buBlip>
              <a:defRPr/>
            </a:pPr>
            <a:endParaRPr lang="en-US" sz="1200" dirty="0" smtClean="0">
              <a:latin typeface="Trebuchet MS" pitchFamily="34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50000"/>
              <a:buBlip>
                <a:blip r:embed="rId2"/>
              </a:buBlip>
              <a:defRPr/>
            </a:pPr>
            <a:endParaRPr lang="pt-BR" sz="1400" dirty="0" smtClean="0">
              <a:latin typeface="Trebuchet MS"/>
              <a:ea typeface="Calibri"/>
              <a:cs typeface="Arial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7170" y="19814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78485" y="2162274"/>
            <a:ext cx="266429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Transformações: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Físicas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Químicas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Físico-químicas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1814389" y="2450306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814389" y="2954362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342781" y="2452052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342781" y="2954362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378785" y="20885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Resíduos, Efluentes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42781" y="30594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Produtos, Subprodutos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70373" y="2086550"/>
            <a:ext cx="88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Insumos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274329" y="3057129"/>
            <a:ext cx="140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Matérias Primas</a:t>
            </a:r>
            <a:endParaRPr lang="pt-BR" sz="1400" dirty="0"/>
          </a:p>
        </p:txBody>
      </p:sp>
      <p:sp>
        <p:nvSpPr>
          <p:cNvPr id="15" name="Seta para a direita 14"/>
          <p:cNvSpPr/>
          <p:nvPr/>
        </p:nvSpPr>
        <p:spPr>
          <a:xfrm rot="1648762">
            <a:off x="4412109" y="3469170"/>
            <a:ext cx="1511563" cy="660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990853" y="379334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Definição de processos, operações unitárias, equipamentos, utilidades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1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Processo</a:t>
            </a:r>
          </a:p>
          <a:p>
            <a:pPr algn="l"/>
            <a:r>
              <a:rPr lang="pt-BR" sz="2400" u="sng" dirty="0" smtClean="0"/>
              <a:t>Elaboração dos Arranjos</a:t>
            </a:r>
            <a:endParaRPr lang="pt-BR" sz="2400" u="sng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9" y="1082154"/>
            <a:ext cx="5667375" cy="35433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90253" y="2378298"/>
            <a:ext cx="5811391" cy="64807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385D8A">
                <a:alpha val="4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8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u="sng" dirty="0" smtClean="0"/>
              <a:t>Elaboração dos Arranjos</a:t>
            </a:r>
            <a:endParaRPr lang="pt-BR" sz="2400" u="sng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37" y="650106"/>
            <a:ext cx="5063735" cy="41044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869" y="245204"/>
            <a:ext cx="2208379" cy="45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u="sng" dirty="0" smtClean="0"/>
              <a:t>Elaboração dos Arranjos de Equipamentos</a:t>
            </a:r>
            <a:endParaRPr lang="pt-BR" sz="2400" u="sng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1" y="650106"/>
            <a:ext cx="5831111" cy="38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65" y="362074"/>
            <a:ext cx="4814973" cy="439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Processo</a:t>
            </a:r>
          </a:p>
          <a:p>
            <a:pPr algn="l"/>
            <a:r>
              <a:rPr lang="pt-BR" sz="2400" u="sng" dirty="0" smtClean="0"/>
              <a:t>Outras Atividades</a:t>
            </a:r>
            <a:endParaRPr lang="pt-BR" sz="2400" u="sng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485" y="650106"/>
            <a:ext cx="5743575" cy="406717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947" y="3962473"/>
            <a:ext cx="5811391" cy="754807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385D8A">
                <a:alpha val="4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5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Processo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74429" y="1010146"/>
            <a:ext cx="476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FLUXO DE INFORMAÇÕES – Ver apostila (</a:t>
            </a:r>
            <a:r>
              <a:rPr lang="pt-BR" dirty="0" err="1" smtClean="0"/>
              <a:t>pg</a:t>
            </a:r>
            <a:r>
              <a:rPr lang="pt-BR" dirty="0" smtClean="0"/>
              <a:t> 124)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30901" y="1698868"/>
            <a:ext cx="665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Projeto Conceitual: guia para desenvolvimento – Ver apostila (</a:t>
            </a:r>
            <a:r>
              <a:rPr lang="pt-BR" dirty="0" err="1" smtClean="0"/>
              <a:t>pg</a:t>
            </a:r>
            <a:r>
              <a:rPr lang="pt-BR" dirty="0" smtClean="0"/>
              <a:t> 126</a:t>
            </a:r>
            <a:r>
              <a:rPr lang="pt-BR" u="sng" dirty="0" smtClean="0"/>
              <a:t>)</a:t>
            </a:r>
            <a:endParaRPr lang="pt-BR" u="sng" dirty="0"/>
          </a:p>
        </p:txBody>
      </p:sp>
      <p:sp>
        <p:nvSpPr>
          <p:cNvPr id="8" name="Retângulo 7"/>
          <p:cNvSpPr/>
          <p:nvPr/>
        </p:nvSpPr>
        <p:spPr>
          <a:xfrm>
            <a:off x="1230901" y="2479238"/>
            <a:ext cx="631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Projeto Básico: guia para desenvolvimento – Ver apostila (</a:t>
            </a:r>
            <a:r>
              <a:rPr lang="pt-BR" dirty="0" err="1" smtClean="0"/>
              <a:t>pg</a:t>
            </a:r>
            <a:r>
              <a:rPr lang="pt-BR" dirty="0" smtClean="0"/>
              <a:t> 132)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230901" y="3228692"/>
            <a:ext cx="6625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Projeto Detalhado: guia para desenvolvimento – Ver apostila (</a:t>
            </a:r>
            <a:r>
              <a:rPr lang="pt-BR" dirty="0" err="1" smtClean="0"/>
              <a:t>pg</a:t>
            </a:r>
            <a:r>
              <a:rPr lang="pt-BR" dirty="0" smtClean="0"/>
              <a:t> 140)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8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cxnSp>
        <p:nvCxnSpPr>
          <p:cNvPr id="148" name="Conector reto 147"/>
          <p:cNvCxnSpPr/>
          <p:nvPr/>
        </p:nvCxnSpPr>
        <p:spPr>
          <a:xfrm>
            <a:off x="1434445" y="578032"/>
            <a:ext cx="9929" cy="273630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>
            <a:off x="1444374" y="3314336"/>
            <a:ext cx="2833927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 flipV="1">
            <a:off x="4278301" y="1749921"/>
            <a:ext cx="0" cy="1564415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 flipV="1">
            <a:off x="5004048" y="578032"/>
            <a:ext cx="0" cy="1171889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o 151"/>
          <p:cNvGrpSpPr/>
          <p:nvPr/>
        </p:nvGrpSpPr>
        <p:grpSpPr>
          <a:xfrm>
            <a:off x="4005865" y="3654409"/>
            <a:ext cx="1735599" cy="1100087"/>
            <a:chOff x="3755068" y="3867406"/>
            <a:chExt cx="1534489" cy="1158350"/>
          </a:xfrm>
        </p:grpSpPr>
        <p:grpSp>
          <p:nvGrpSpPr>
            <p:cNvPr id="153" name="Grupo 152"/>
            <p:cNvGrpSpPr/>
            <p:nvPr/>
          </p:nvGrpSpPr>
          <p:grpSpPr>
            <a:xfrm>
              <a:off x="3995936" y="3939902"/>
              <a:ext cx="1270290" cy="822782"/>
              <a:chOff x="3877774" y="3986733"/>
              <a:chExt cx="1270290" cy="822782"/>
            </a:xfrm>
          </p:grpSpPr>
          <p:pic>
            <p:nvPicPr>
              <p:cNvPr id="156" name="Picture 4" descr="https://d30y9cdsu7xlg0.cloudfront.net/png/16751-2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5715" y="4227933"/>
                <a:ext cx="645543" cy="530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5" descr="C:\Users\pedro.fulco\Desktop\cerveja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7774" y="3986733"/>
                <a:ext cx="395882" cy="82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9" descr="http://skazka-n.ru/i/catalog-icons/2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282" y="3986733"/>
                <a:ext cx="822782" cy="822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4" name="CaixaDeTexto 153"/>
            <p:cNvSpPr txBox="1"/>
            <p:nvPr/>
          </p:nvSpPr>
          <p:spPr>
            <a:xfrm>
              <a:off x="3881503" y="4744310"/>
              <a:ext cx="1270290" cy="25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rebuchet MS" pitchFamily="34" charset="0"/>
                </a:rPr>
                <a:t>Área de Envase</a:t>
              </a:r>
            </a:p>
          </p:txBody>
        </p:sp>
        <p:sp>
          <p:nvSpPr>
            <p:cNvPr id="155" name="Retângulo 154"/>
            <p:cNvSpPr/>
            <p:nvPr/>
          </p:nvSpPr>
          <p:spPr>
            <a:xfrm>
              <a:off x="3755068" y="3867406"/>
              <a:ext cx="1534489" cy="115835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9" name="Grupo 158"/>
          <p:cNvGrpSpPr/>
          <p:nvPr/>
        </p:nvGrpSpPr>
        <p:grpSpPr>
          <a:xfrm>
            <a:off x="4393297" y="1815685"/>
            <a:ext cx="1402839" cy="1570659"/>
            <a:chOff x="6300192" y="3007330"/>
            <a:chExt cx="1534489" cy="1173482"/>
          </a:xfrm>
        </p:grpSpPr>
        <p:pic>
          <p:nvPicPr>
            <p:cNvPr id="160" name="Picture 10" descr="C:\Users\pedro.fulco\Desktop\Process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153" y="3007330"/>
              <a:ext cx="1044566" cy="90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Retângulo 160"/>
            <p:cNvSpPr/>
            <p:nvPr/>
          </p:nvSpPr>
          <p:spPr>
            <a:xfrm>
              <a:off x="6300192" y="3022462"/>
              <a:ext cx="1534489" cy="115835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CaixaDeTexto 161"/>
            <p:cNvSpPr txBox="1"/>
            <p:nvPr/>
          </p:nvSpPr>
          <p:spPr>
            <a:xfrm>
              <a:off x="6383360" y="3891949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rebuchet MS" pitchFamily="34" charset="0"/>
                </a:rPr>
                <a:t>Área de Processo</a:t>
              </a:r>
            </a:p>
          </p:txBody>
        </p:sp>
      </p:grpSp>
      <p:grpSp>
        <p:nvGrpSpPr>
          <p:cNvPr id="163" name="Grupo 162"/>
          <p:cNvGrpSpPr/>
          <p:nvPr/>
        </p:nvGrpSpPr>
        <p:grpSpPr>
          <a:xfrm>
            <a:off x="3347864" y="2136864"/>
            <a:ext cx="856359" cy="1105464"/>
            <a:chOff x="5004048" y="1848980"/>
            <a:chExt cx="1008112" cy="1158350"/>
          </a:xfrm>
        </p:grpSpPr>
        <p:grpSp>
          <p:nvGrpSpPr>
            <p:cNvPr id="164" name="Grupo 163"/>
            <p:cNvGrpSpPr/>
            <p:nvPr/>
          </p:nvGrpSpPr>
          <p:grpSpPr>
            <a:xfrm>
              <a:off x="5004048" y="1848980"/>
              <a:ext cx="1008112" cy="1158350"/>
              <a:chOff x="5004048" y="1848980"/>
              <a:chExt cx="1008112" cy="1158350"/>
            </a:xfrm>
          </p:grpSpPr>
          <p:sp>
            <p:nvSpPr>
              <p:cNvPr id="166" name="Retângulo 165"/>
              <p:cNvSpPr/>
              <p:nvPr/>
            </p:nvSpPr>
            <p:spPr>
              <a:xfrm>
                <a:off x="5004048" y="1848980"/>
                <a:ext cx="1008112" cy="115835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7" name="CaixaDeTexto 166"/>
              <p:cNvSpPr txBox="1"/>
              <p:nvPr/>
            </p:nvSpPr>
            <p:spPr>
              <a:xfrm>
                <a:off x="5182770" y="2646132"/>
                <a:ext cx="650666" cy="25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dirty="0" smtClean="0">
                    <a:latin typeface="Trebuchet MS" pitchFamily="34" charset="0"/>
                  </a:rPr>
                  <a:t>CO2</a:t>
                </a:r>
              </a:p>
            </p:txBody>
          </p:sp>
        </p:grpSp>
        <p:pic>
          <p:nvPicPr>
            <p:cNvPr id="165" name="Picture 13" descr="http://cdn.flaticon.com/png/256/6283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771" y="1923678"/>
              <a:ext cx="650666" cy="65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8" name="Grupo 167"/>
          <p:cNvGrpSpPr/>
          <p:nvPr/>
        </p:nvGrpSpPr>
        <p:grpSpPr>
          <a:xfrm>
            <a:off x="3401803" y="746522"/>
            <a:ext cx="1542682" cy="748661"/>
            <a:chOff x="3837264" y="560317"/>
            <a:chExt cx="1310800" cy="1158350"/>
          </a:xfrm>
        </p:grpSpPr>
        <p:pic>
          <p:nvPicPr>
            <p:cNvPr id="169" name="Picture 11" descr="C:\Users\pedro.fulco\Desktop\Cilindr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019" y="699541"/>
              <a:ext cx="591289" cy="51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Retângulo 169"/>
            <p:cNvSpPr/>
            <p:nvPr/>
          </p:nvSpPr>
          <p:spPr>
            <a:xfrm>
              <a:off x="3837264" y="560317"/>
              <a:ext cx="1310800" cy="115835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1" name="CaixaDeTexto 170"/>
            <p:cNvSpPr txBox="1"/>
            <p:nvPr/>
          </p:nvSpPr>
          <p:spPr>
            <a:xfrm>
              <a:off x="3875715" y="1153593"/>
              <a:ext cx="1233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rebuchet MS" pitchFamily="34" charset="0"/>
                </a:rPr>
                <a:t>Sistema de Ar Comprimido</a:t>
              </a:r>
            </a:p>
          </p:txBody>
        </p:sp>
      </p:grpSp>
      <p:grpSp>
        <p:nvGrpSpPr>
          <p:cNvPr id="172" name="Grupo 171"/>
          <p:cNvGrpSpPr/>
          <p:nvPr/>
        </p:nvGrpSpPr>
        <p:grpSpPr>
          <a:xfrm>
            <a:off x="1506371" y="650040"/>
            <a:ext cx="936969" cy="388647"/>
            <a:chOff x="1069208" y="450790"/>
            <a:chExt cx="1008112" cy="1158350"/>
          </a:xfrm>
        </p:grpSpPr>
        <p:sp>
          <p:nvSpPr>
            <p:cNvPr id="173" name="Retângulo 172"/>
            <p:cNvSpPr/>
            <p:nvPr/>
          </p:nvSpPr>
          <p:spPr>
            <a:xfrm>
              <a:off x="1177220" y="1225589"/>
              <a:ext cx="792088" cy="28803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ETA/ETE</a:t>
              </a:r>
              <a:endParaRPr lang="pt-BR" sz="10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pic>
          <p:nvPicPr>
            <p:cNvPr id="174" name="Picture 2" descr="https://d30y9cdsu7xlg0.cloudfront.net/png/43134-20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899" y="547916"/>
              <a:ext cx="506729" cy="728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Retângulo 174"/>
            <p:cNvSpPr/>
            <p:nvPr/>
          </p:nvSpPr>
          <p:spPr>
            <a:xfrm>
              <a:off x="1069208" y="450790"/>
              <a:ext cx="1008112" cy="115835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6" name="Grupo 175"/>
          <p:cNvGrpSpPr/>
          <p:nvPr/>
        </p:nvGrpSpPr>
        <p:grpSpPr>
          <a:xfrm>
            <a:off x="1531767" y="3537532"/>
            <a:ext cx="1168025" cy="1216964"/>
            <a:chOff x="7029443" y="3342007"/>
            <a:chExt cx="1168025" cy="1216964"/>
          </a:xfrm>
        </p:grpSpPr>
        <p:pic>
          <p:nvPicPr>
            <p:cNvPr id="177" name="Picture 6" descr="http://images.clipartpanda.com/vapor-clipart-dcrE6eBc9.jpe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408" y="3363727"/>
              <a:ext cx="493121" cy="52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9" descr="C:\Users\pedro.fulco\Desktop\energ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383" y="3363727"/>
              <a:ext cx="581025" cy="52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9" name="CaixaDeTexto 178"/>
            <p:cNvSpPr txBox="1"/>
            <p:nvPr/>
          </p:nvSpPr>
          <p:spPr>
            <a:xfrm>
              <a:off x="7076383" y="3940926"/>
              <a:ext cx="10741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rebuchet MS" pitchFamily="34" charset="0"/>
                </a:rPr>
                <a:t>Energia Elétrica e Vapor</a:t>
              </a:r>
            </a:p>
          </p:txBody>
        </p:sp>
        <p:sp>
          <p:nvSpPr>
            <p:cNvPr id="180" name="Retângulo 179"/>
            <p:cNvSpPr/>
            <p:nvPr/>
          </p:nvSpPr>
          <p:spPr>
            <a:xfrm>
              <a:off x="7029443" y="3342007"/>
              <a:ext cx="1168025" cy="121696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1" name="Grupo 180"/>
          <p:cNvGrpSpPr/>
          <p:nvPr/>
        </p:nvGrpSpPr>
        <p:grpSpPr>
          <a:xfrm>
            <a:off x="1485585" y="1103442"/>
            <a:ext cx="1296144" cy="698726"/>
            <a:chOff x="6343016" y="530702"/>
            <a:chExt cx="2117416" cy="1188461"/>
          </a:xfrm>
        </p:grpSpPr>
        <p:pic>
          <p:nvPicPr>
            <p:cNvPr id="182" name="Picture 17" descr="https://image.freepik.com/free-photo/drop-water_318-9977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042" y="560317"/>
              <a:ext cx="581363" cy="581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" name="Retângulo 182"/>
            <p:cNvSpPr/>
            <p:nvPr/>
          </p:nvSpPr>
          <p:spPr>
            <a:xfrm>
              <a:off x="6343016" y="530702"/>
              <a:ext cx="2117416" cy="118846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4" name="CaixaDeTexto 183"/>
            <p:cNvSpPr txBox="1"/>
            <p:nvPr/>
          </p:nvSpPr>
          <p:spPr>
            <a:xfrm>
              <a:off x="6365873" y="1029965"/>
              <a:ext cx="2094559" cy="60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rebuchet MS" pitchFamily="34" charset="0"/>
                </a:rPr>
                <a:t>Sistema de Água de Resfriamento</a:t>
              </a:r>
            </a:p>
          </p:txBody>
        </p:sp>
      </p:grpSp>
      <p:grpSp>
        <p:nvGrpSpPr>
          <p:cNvPr id="185" name="Grupo 184"/>
          <p:cNvGrpSpPr/>
          <p:nvPr/>
        </p:nvGrpSpPr>
        <p:grpSpPr>
          <a:xfrm>
            <a:off x="25656" y="3776516"/>
            <a:ext cx="945944" cy="821242"/>
            <a:chOff x="112603" y="3804980"/>
            <a:chExt cx="1059188" cy="925373"/>
          </a:xfrm>
        </p:grpSpPr>
        <p:pic>
          <p:nvPicPr>
            <p:cNvPr id="186" name="Picture 11" descr="http://www.fierrosautorepair.net/wp-content/uploads/2012/06/icon-oil-chang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54" y="3804980"/>
              <a:ext cx="832700" cy="83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" name="CaixaDeTexto 186"/>
            <p:cNvSpPr txBox="1"/>
            <p:nvPr/>
          </p:nvSpPr>
          <p:spPr>
            <a:xfrm>
              <a:off x="112603" y="4484132"/>
              <a:ext cx="10591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rebuchet MS" pitchFamily="34" charset="0"/>
                </a:rPr>
                <a:t>Combustível</a:t>
              </a:r>
            </a:p>
          </p:txBody>
        </p:sp>
      </p:grpSp>
      <p:sp>
        <p:nvSpPr>
          <p:cNvPr id="188" name="Retângulo 187"/>
          <p:cNvSpPr/>
          <p:nvPr/>
        </p:nvSpPr>
        <p:spPr>
          <a:xfrm>
            <a:off x="6062861" y="931699"/>
            <a:ext cx="2376264" cy="300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defRPr/>
            </a:pPr>
            <a:r>
              <a:rPr lang="pt-BR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Utilidades Industriais :</a:t>
            </a:r>
            <a:endParaRPr lang="pt-BR" sz="14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14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Energia Elétrica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14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Água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14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Combustível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14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Vapor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14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Ar comprimido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14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Efluentes Industriais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14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pt-BR" sz="1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, N</a:t>
            </a:r>
            <a:r>
              <a:rPr lang="pt-BR" sz="1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, CO</a:t>
            </a:r>
            <a:r>
              <a:rPr lang="pt-BR" sz="1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2</a:t>
            </a:r>
            <a:endParaRPr lang="pt-BR" sz="1400" baseline="-250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9" name="Retângulo 188"/>
          <p:cNvSpPr/>
          <p:nvPr/>
        </p:nvSpPr>
        <p:spPr>
          <a:xfrm>
            <a:off x="984190" y="578032"/>
            <a:ext cx="5027971" cy="424847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0" name="Conector de seta reta 189"/>
          <p:cNvCxnSpPr>
            <a:stCxn id="186" idx="3"/>
            <a:endCxn id="180" idx="1"/>
          </p:cNvCxnSpPr>
          <p:nvPr/>
        </p:nvCxnSpPr>
        <p:spPr>
          <a:xfrm flipV="1">
            <a:off x="862789" y="4146014"/>
            <a:ext cx="66897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1" name="Picture 13" descr="https://d30y9cdsu7xlg0.cloudfront.net/png/4747-2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2168"/>
            <a:ext cx="565721" cy="5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Conector angulado 191"/>
          <p:cNvCxnSpPr>
            <a:stCxn id="191" idx="3"/>
            <a:endCxn id="183" idx="1"/>
          </p:cNvCxnSpPr>
          <p:nvPr/>
        </p:nvCxnSpPr>
        <p:spPr>
          <a:xfrm flipV="1">
            <a:off x="745233" y="1452805"/>
            <a:ext cx="740352" cy="632224"/>
          </a:xfrm>
          <a:prstGeom prst="bentConnector3">
            <a:avLst>
              <a:gd name="adj1" fmla="val 60944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3" name="Conector angulado 192"/>
          <p:cNvCxnSpPr>
            <a:stCxn id="191" idx="3"/>
            <a:endCxn id="170" idx="1"/>
          </p:cNvCxnSpPr>
          <p:nvPr/>
        </p:nvCxnSpPr>
        <p:spPr>
          <a:xfrm flipV="1">
            <a:off x="745233" y="1120853"/>
            <a:ext cx="2656570" cy="964176"/>
          </a:xfrm>
          <a:prstGeom prst="bentConnector3">
            <a:avLst>
              <a:gd name="adj1" fmla="val 93134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4" name="Conector angulado 193"/>
          <p:cNvCxnSpPr>
            <a:stCxn id="191" idx="3"/>
            <a:endCxn id="213" idx="1"/>
          </p:cNvCxnSpPr>
          <p:nvPr/>
        </p:nvCxnSpPr>
        <p:spPr>
          <a:xfrm>
            <a:off x="745233" y="2085029"/>
            <a:ext cx="754342" cy="761255"/>
          </a:xfrm>
          <a:prstGeom prst="bentConnector3">
            <a:avLst>
              <a:gd name="adj1" fmla="val 60741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CaixaDeTexto 194"/>
          <p:cNvSpPr txBox="1"/>
          <p:nvPr/>
        </p:nvSpPr>
        <p:spPr>
          <a:xfrm>
            <a:off x="-67222" y="2367889"/>
            <a:ext cx="105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latin typeface="Trebuchet MS" pitchFamily="34" charset="0"/>
              </a:rPr>
              <a:t>Energia Elétrica</a:t>
            </a:r>
          </a:p>
        </p:txBody>
      </p:sp>
      <p:cxnSp>
        <p:nvCxnSpPr>
          <p:cNvPr id="196" name="Conector angulado 195"/>
          <p:cNvCxnSpPr>
            <a:stCxn id="191" idx="3"/>
            <a:endCxn id="166" idx="2"/>
          </p:cNvCxnSpPr>
          <p:nvPr/>
        </p:nvCxnSpPr>
        <p:spPr>
          <a:xfrm>
            <a:off x="745233" y="2085029"/>
            <a:ext cx="3030811" cy="1157299"/>
          </a:xfrm>
          <a:prstGeom prst="bentConnector4">
            <a:avLst>
              <a:gd name="adj1" fmla="val 81508"/>
              <a:gd name="adj2" fmla="val 119753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Conector angulado 196"/>
          <p:cNvCxnSpPr>
            <a:stCxn id="180" idx="3"/>
            <a:endCxn id="155" idx="0"/>
          </p:cNvCxnSpPr>
          <p:nvPr/>
        </p:nvCxnSpPr>
        <p:spPr>
          <a:xfrm flipV="1">
            <a:off x="2699792" y="3654409"/>
            <a:ext cx="2173873" cy="491605"/>
          </a:xfrm>
          <a:prstGeom prst="bentConnector4">
            <a:avLst>
              <a:gd name="adj1" fmla="val 24183"/>
              <a:gd name="adj2" fmla="val 134958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Conector angulado 197"/>
          <p:cNvCxnSpPr>
            <a:stCxn id="180" idx="3"/>
            <a:endCxn id="213" idx="3"/>
          </p:cNvCxnSpPr>
          <p:nvPr/>
        </p:nvCxnSpPr>
        <p:spPr>
          <a:xfrm flipV="1">
            <a:off x="2699792" y="2846284"/>
            <a:ext cx="356628" cy="1299730"/>
          </a:xfrm>
          <a:prstGeom prst="bentConnector3">
            <a:avLst>
              <a:gd name="adj1" fmla="val 144626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Conector angulado 198"/>
          <p:cNvCxnSpPr>
            <a:stCxn id="180" idx="3"/>
            <a:endCxn id="160" idx="0"/>
          </p:cNvCxnSpPr>
          <p:nvPr/>
        </p:nvCxnSpPr>
        <p:spPr>
          <a:xfrm flipV="1">
            <a:off x="2699792" y="1815685"/>
            <a:ext cx="2394924" cy="2330329"/>
          </a:xfrm>
          <a:prstGeom prst="bentConnector4">
            <a:avLst>
              <a:gd name="adj1" fmla="val 21667"/>
              <a:gd name="adj2" fmla="val 10683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Retângulo 199"/>
          <p:cNvSpPr/>
          <p:nvPr/>
        </p:nvSpPr>
        <p:spPr>
          <a:xfrm>
            <a:off x="1434445" y="3329269"/>
            <a:ext cx="1337355" cy="1497301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1" name="CaixaDeTexto 200"/>
          <p:cNvSpPr txBox="1"/>
          <p:nvPr/>
        </p:nvSpPr>
        <p:spPr>
          <a:xfrm>
            <a:off x="1586186" y="3314336"/>
            <a:ext cx="105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latin typeface="Trebuchet MS" pitchFamily="34" charset="0"/>
              </a:rPr>
              <a:t>Terceirizado</a:t>
            </a:r>
          </a:p>
        </p:txBody>
      </p:sp>
      <p:pic>
        <p:nvPicPr>
          <p:cNvPr id="202" name="Picture 9" descr="C:\Users\pedro.fulco\Desktop\energy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84" y="1952720"/>
            <a:ext cx="290512" cy="2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9" descr="C:\Users\pedro.fulco\Desktop\energy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52" y="3767902"/>
            <a:ext cx="290512" cy="2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9" descr="C:\Users\pedro.fulco\Desktop\energy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84" y="3363840"/>
            <a:ext cx="290512" cy="2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9" descr="C:\Users\pedro.fulco\Desktop\energy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79" y="1535770"/>
            <a:ext cx="290512" cy="2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9" descr="C:\Users\pedro.fulco\Desktop\energy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53" y="1291159"/>
            <a:ext cx="290512" cy="2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" name="Conector angulado 206"/>
          <p:cNvCxnSpPr>
            <a:stCxn id="191" idx="3"/>
            <a:endCxn id="175" idx="1"/>
          </p:cNvCxnSpPr>
          <p:nvPr/>
        </p:nvCxnSpPr>
        <p:spPr>
          <a:xfrm flipV="1">
            <a:off x="745233" y="844364"/>
            <a:ext cx="761138" cy="1240665"/>
          </a:xfrm>
          <a:prstGeom prst="bentConnector3">
            <a:avLst>
              <a:gd name="adj1" fmla="val 59124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8" name="Picture 9" descr="C:\Users\pedro.fulco\Desktop\energy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98650"/>
            <a:ext cx="290512" cy="2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9" descr="C:\Users\pedro.fulco\Desktop\energy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2" y="2333347"/>
            <a:ext cx="290512" cy="2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" name="Grupo 209"/>
          <p:cNvGrpSpPr/>
          <p:nvPr/>
        </p:nvGrpSpPr>
        <p:grpSpPr>
          <a:xfrm>
            <a:off x="1444374" y="2450240"/>
            <a:ext cx="1687466" cy="792088"/>
            <a:chOff x="1444374" y="2643758"/>
            <a:chExt cx="1687466" cy="792088"/>
          </a:xfrm>
        </p:grpSpPr>
        <p:grpSp>
          <p:nvGrpSpPr>
            <p:cNvPr id="211" name="Grupo 210"/>
            <p:cNvGrpSpPr/>
            <p:nvPr/>
          </p:nvGrpSpPr>
          <p:grpSpPr>
            <a:xfrm>
              <a:off x="1444374" y="2643758"/>
              <a:ext cx="1687466" cy="792088"/>
              <a:chOff x="6267939" y="530702"/>
              <a:chExt cx="2295070" cy="1188461"/>
            </a:xfrm>
          </p:grpSpPr>
          <p:sp>
            <p:nvSpPr>
              <p:cNvPr id="213" name="Retângulo 212"/>
              <p:cNvSpPr/>
              <p:nvPr/>
            </p:nvSpPr>
            <p:spPr>
              <a:xfrm>
                <a:off x="6343016" y="530702"/>
                <a:ext cx="2117416" cy="118846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4" name="CaixaDeTexto 213"/>
              <p:cNvSpPr txBox="1"/>
              <p:nvPr/>
            </p:nvSpPr>
            <p:spPr>
              <a:xfrm>
                <a:off x="6267939" y="1029965"/>
                <a:ext cx="2295070" cy="600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dirty="0" smtClean="0">
                    <a:latin typeface="Trebuchet MS" pitchFamily="34" charset="0"/>
                  </a:rPr>
                  <a:t>Sistema de Refrigeração, Amônia, Água e Etanol</a:t>
                </a:r>
              </a:p>
            </p:txBody>
          </p:sp>
        </p:grpSp>
        <p:pic>
          <p:nvPicPr>
            <p:cNvPr id="212" name="Picture 17" descr="http://www.iconsclipart.com/upload/icons/1/64-icon/512/64-icon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578" y="2672965"/>
              <a:ext cx="366837" cy="366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5" name="Conector reto 214"/>
          <p:cNvCxnSpPr/>
          <p:nvPr/>
        </p:nvCxnSpPr>
        <p:spPr>
          <a:xfrm>
            <a:off x="4278301" y="1749921"/>
            <a:ext cx="725747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aixaDeTexto 215"/>
          <p:cNvSpPr txBox="1"/>
          <p:nvPr/>
        </p:nvSpPr>
        <p:spPr>
          <a:xfrm>
            <a:off x="2483768" y="557778"/>
            <a:ext cx="1720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Trebuchet MS" pitchFamily="34" charset="0"/>
              </a:rPr>
              <a:t>SISTEMAS DE UTILIDADES</a:t>
            </a:r>
          </a:p>
        </p:txBody>
      </p:sp>
    </p:spTree>
    <p:extLst>
      <p:ext uri="{BB962C8B-B14F-4D97-AF65-F5344CB8AC3E}">
        <p14:creationId xmlns:p14="http://schemas.microsoft.com/office/powerpoint/2010/main" val="19808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sp>
        <p:nvSpPr>
          <p:cNvPr id="188" name="Retângulo 187"/>
          <p:cNvSpPr/>
          <p:nvPr/>
        </p:nvSpPr>
        <p:spPr>
          <a:xfrm>
            <a:off x="446237" y="578098"/>
            <a:ext cx="5472608" cy="2243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defRPr/>
            </a:pPr>
            <a:r>
              <a:rPr lang="pt-BR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As áreas usuárias (processo) precisam das utilidades :</a:t>
            </a:r>
            <a:endParaRPr lang="pt-BR" sz="14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Com Qualidade</a:t>
            </a:r>
            <a:endParaRPr lang="pt-BR" sz="1400" baseline="-250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Na Quantidade Certa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Dentro do tempo requerido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Com custos compatíveis</a:t>
            </a:r>
            <a:endParaRPr lang="pt-B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endParaRPr lang="pt-B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518245" y="2583392"/>
            <a:ext cx="5976664" cy="2243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defRPr/>
            </a:pPr>
            <a:r>
              <a:rPr lang="pt-BR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A engenharia de Projetos de Sistemas de Utilidades é desenvolvida:</a:t>
            </a:r>
            <a:endParaRPr lang="pt-BR" sz="14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Através de equipe Multidisciplinar</a:t>
            </a:r>
            <a:endParaRPr lang="pt-BR" sz="1400" baseline="-250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Buscando melhor solução técnica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Menor Custo Benefício (CAPEX e OPEX)</a:t>
            </a: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Com custos compatíveis</a:t>
            </a:r>
            <a:endParaRPr lang="pt-B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marL="300838" indent="-300838" algn="just">
              <a:lnSpc>
                <a:spcPct val="115000"/>
              </a:lnSpc>
              <a:spcBef>
                <a:spcPct val="20000"/>
              </a:spcBef>
              <a:spcAft>
                <a:spcPts val="737"/>
              </a:spcAft>
              <a:buClr>
                <a:srgbClr val="A2D050"/>
              </a:buClr>
              <a:buSzPct val="100000"/>
              <a:buBlip>
                <a:blip r:embed="rId3"/>
              </a:buBlip>
              <a:defRPr/>
            </a:pPr>
            <a:endParaRPr lang="pt-B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76846" y="3006050"/>
            <a:ext cx="8162279" cy="1451079"/>
            <a:chOff x="276846" y="3006050"/>
            <a:chExt cx="8162279" cy="1451079"/>
          </a:xfrm>
        </p:grpSpPr>
        <p:sp>
          <p:nvSpPr>
            <p:cNvPr id="73" name="Retângulo 72"/>
            <p:cNvSpPr/>
            <p:nvPr/>
          </p:nvSpPr>
          <p:spPr>
            <a:xfrm>
              <a:off x="276846" y="3006050"/>
              <a:ext cx="4057824" cy="250750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>
              <a:solidFill>
                <a:srgbClr val="385D8A">
                  <a:alpha val="4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5558805" y="3256800"/>
              <a:ext cx="2880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Ar comprimido – mecânica de equipamentos, mecânica arranjo, tubulação, elétrica e automação industrial</a:t>
              </a:r>
              <a:endParaRPr lang="pt-BR" dirty="0"/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5558804" y="3256800"/>
              <a:ext cx="2880321" cy="1200329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>
              <a:solidFill>
                <a:srgbClr val="385D8A">
                  <a:alpha val="4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072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01" y="275480"/>
            <a:ext cx="7158248" cy="46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1851"/>
          <a:stretch/>
        </p:blipFill>
        <p:spPr>
          <a:xfrm>
            <a:off x="158205" y="1442194"/>
            <a:ext cx="8390566" cy="20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456727" y="938053"/>
            <a:ext cx="7632847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err="1" smtClean="0">
                <a:latin typeface="Trebuchet MS" pitchFamily="34" charset="0"/>
              </a:rPr>
              <a:t>Video</a:t>
            </a:r>
            <a:r>
              <a:rPr lang="pt-BR" sz="1600" dirty="0" smtClean="0">
                <a:latin typeface="Trebuchet MS" pitchFamily="34" charset="0"/>
              </a:rPr>
              <a:t> 1 – Refinaria – </a:t>
            </a:r>
            <a:r>
              <a:rPr lang="pt-BR" sz="1600" dirty="0">
                <a:latin typeface="Trebuchet MS" pitchFamily="34" charset="0"/>
              </a:rPr>
              <a:t>Processo Simplificado </a:t>
            </a:r>
            <a:endParaRPr lang="pt-BR" sz="1600" dirty="0" smtClean="0">
              <a:latin typeface="Trebuchet MS" pitchFamily="34" charset="0"/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dirty="0" smtClean="0">
                <a:latin typeface="Trebuchet MS" pitchFamily="34" charset="0"/>
                <a:hlinkClick r:id="rId2"/>
              </a:rPr>
              <a:t>https</a:t>
            </a:r>
            <a:r>
              <a:rPr lang="pt-BR" sz="1600" dirty="0">
                <a:latin typeface="Trebuchet MS" pitchFamily="34" charset="0"/>
                <a:hlinkClick r:id="rId2"/>
              </a:rPr>
              <a:t>://</a:t>
            </a:r>
            <a:r>
              <a:rPr lang="pt-BR" sz="1600" dirty="0" smtClean="0">
                <a:latin typeface="Trebuchet MS" pitchFamily="34" charset="0"/>
                <a:hlinkClick r:id="rId2"/>
              </a:rPr>
              <a:t>www.youtube.com/watch?v=H7RXJuQosWw</a:t>
            </a:r>
            <a:endParaRPr lang="pt-BR" sz="1600" dirty="0" smtClean="0"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7170" y="19814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2534469" y="3314402"/>
            <a:ext cx="6012668" cy="1280659"/>
            <a:chOff x="1274329" y="2086550"/>
            <a:chExt cx="6012668" cy="1280659"/>
          </a:xfrm>
        </p:grpSpPr>
        <p:sp>
          <p:nvSpPr>
            <p:cNvPr id="3" name="CaixaDeTexto 2"/>
            <p:cNvSpPr txBox="1"/>
            <p:nvPr/>
          </p:nvSpPr>
          <p:spPr>
            <a:xfrm>
              <a:off x="2678485" y="2162274"/>
              <a:ext cx="2664296" cy="12003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Transformações:</a:t>
              </a:r>
            </a:p>
            <a:p>
              <a:pPr marL="285750" indent="-285750">
                <a:buFontTx/>
                <a:buChar char="-"/>
              </a:pPr>
              <a:r>
                <a:rPr lang="pt-BR" dirty="0" smtClean="0"/>
                <a:t>Físicas</a:t>
              </a:r>
            </a:p>
            <a:p>
              <a:pPr marL="285750" indent="-285750">
                <a:buFontTx/>
                <a:buChar char="-"/>
              </a:pPr>
              <a:r>
                <a:rPr lang="pt-BR" dirty="0" smtClean="0"/>
                <a:t>Químicas</a:t>
              </a:r>
            </a:p>
            <a:p>
              <a:pPr marL="285750" indent="-285750">
                <a:buFontTx/>
                <a:buChar char="-"/>
              </a:pPr>
              <a:r>
                <a:rPr lang="pt-BR" dirty="0" smtClean="0"/>
                <a:t>Físico-químicas</a:t>
              </a:r>
              <a:endParaRPr lang="pt-BR" dirty="0"/>
            </a:p>
          </p:txBody>
        </p:sp>
        <p:cxnSp>
          <p:nvCxnSpPr>
            <p:cNvPr id="6" name="Conector de seta reta 5"/>
            <p:cNvCxnSpPr/>
            <p:nvPr/>
          </p:nvCxnSpPr>
          <p:spPr>
            <a:xfrm>
              <a:off x="1814389" y="2450306"/>
              <a:ext cx="8640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de seta reta 7"/>
            <p:cNvCxnSpPr/>
            <p:nvPr/>
          </p:nvCxnSpPr>
          <p:spPr>
            <a:xfrm>
              <a:off x="1814389" y="2954362"/>
              <a:ext cx="8640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>
              <a:off x="5342781" y="2452052"/>
              <a:ext cx="8640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>
              <a:off x="5342781" y="2954362"/>
              <a:ext cx="8640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5378785" y="2088520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Resíduos, Efluentes</a:t>
              </a:r>
              <a:endParaRPr lang="pt-BR" sz="1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342781" y="3059432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Produtos, Subprodutos</a:t>
              </a:r>
              <a:endParaRPr lang="pt-BR" sz="14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670373" y="2086550"/>
              <a:ext cx="882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Insumos</a:t>
              </a: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274329" y="3057129"/>
              <a:ext cx="1404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Matérias Primas</a:t>
              </a:r>
              <a:endParaRPr lang="pt-BR" sz="1400" dirty="0"/>
            </a:p>
          </p:txBody>
        </p:sp>
      </p:grpSp>
      <p:sp>
        <p:nvSpPr>
          <p:cNvPr id="7" name="Retângulo 6"/>
          <p:cNvSpPr/>
          <p:nvPr/>
        </p:nvSpPr>
        <p:spPr>
          <a:xfrm>
            <a:off x="590252" y="2026460"/>
            <a:ext cx="7499321" cy="83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err="1" smtClean="0">
                <a:latin typeface="Trebuchet MS" pitchFamily="34" charset="0"/>
              </a:rPr>
              <a:t>Video</a:t>
            </a:r>
            <a:r>
              <a:rPr lang="pt-BR" sz="1600" dirty="0" smtClean="0">
                <a:latin typeface="Trebuchet MS" pitchFamily="34" charset="0"/>
              </a:rPr>
              <a:t> 2 </a:t>
            </a:r>
            <a:r>
              <a:rPr lang="pt-BR" sz="1600" dirty="0">
                <a:latin typeface="Trebuchet MS" pitchFamily="34" charset="0"/>
              </a:rPr>
              <a:t>– Fábrica de </a:t>
            </a:r>
            <a:r>
              <a:rPr lang="pt-BR" sz="1600" dirty="0" err="1">
                <a:latin typeface="Trebuchet MS" pitchFamily="34" charset="0"/>
              </a:rPr>
              <a:t>Cerveza</a:t>
            </a:r>
            <a:r>
              <a:rPr lang="pt-BR" sz="1600" dirty="0">
                <a:latin typeface="Trebuchet MS" pitchFamily="34" charset="0"/>
              </a:rPr>
              <a:t> Corona </a:t>
            </a:r>
            <a:r>
              <a:rPr lang="pt-BR" sz="1600" dirty="0" err="1">
                <a:latin typeface="Trebuchet MS" pitchFamily="34" charset="0"/>
              </a:rPr>
              <a:t>en</a:t>
            </a:r>
            <a:r>
              <a:rPr lang="pt-BR" sz="1600" dirty="0">
                <a:latin typeface="Trebuchet MS" pitchFamily="34" charset="0"/>
              </a:rPr>
              <a:t> </a:t>
            </a:r>
            <a:r>
              <a:rPr lang="pt-BR" sz="1600" dirty="0" err="1">
                <a:latin typeface="Trebuchet MS" pitchFamily="34" charset="0"/>
              </a:rPr>
              <a:t>Zacatecas</a:t>
            </a:r>
            <a:r>
              <a:rPr lang="pt-BR" sz="1600" dirty="0">
                <a:latin typeface="Trebuchet MS" pitchFamily="34" charset="0"/>
              </a:rPr>
              <a:t>, </a:t>
            </a:r>
            <a:r>
              <a:rPr lang="pt-BR" sz="1600" dirty="0" smtClean="0">
                <a:latin typeface="Trebuchet MS" pitchFamily="34" charset="0"/>
              </a:rPr>
              <a:t>México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www.youtube.com/watch?v=lgTMEwihz18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8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6850" y="72211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Sistemas de Água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8245" y="1514202"/>
            <a:ext cx="7848872" cy="308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  <a:ea typeface="+mj-ea"/>
                <a:cs typeface="+mj-cs"/>
              </a:rPr>
              <a:t>Os sistemas de água de uma instalação industrial, de um modo geral, podem</a:t>
            </a:r>
          </a:p>
          <a:p>
            <a:r>
              <a:rPr lang="pt-BR" dirty="0">
                <a:latin typeface="+mj-lt"/>
                <a:ea typeface="+mj-ea"/>
                <a:cs typeface="+mj-cs"/>
              </a:rPr>
              <a:t>compreender as seguintes partes: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Sistema </a:t>
            </a:r>
            <a:r>
              <a:rPr lang="pt-BR" sz="1600" dirty="0">
                <a:latin typeface="Trebuchet MS" pitchFamily="34" charset="0"/>
              </a:rPr>
              <a:t>de Captação;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Sistema </a:t>
            </a:r>
            <a:r>
              <a:rPr lang="pt-BR" sz="1600" dirty="0">
                <a:latin typeface="Trebuchet MS" pitchFamily="34" charset="0"/>
              </a:rPr>
              <a:t>de </a:t>
            </a:r>
            <a:r>
              <a:rPr lang="pt-BR" sz="1600" dirty="0" smtClean="0">
                <a:latin typeface="Trebuchet MS" pitchFamily="34" charset="0"/>
              </a:rPr>
              <a:t>Adução (transporte de água entre captação e tratamento);</a:t>
            </a:r>
            <a:endParaRPr lang="pt-BR" sz="1600" dirty="0">
              <a:latin typeface="Trebuchet MS" pitchFamily="34" charset="0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Sistema </a:t>
            </a:r>
            <a:r>
              <a:rPr lang="pt-BR" sz="1600" dirty="0">
                <a:latin typeface="Trebuchet MS" pitchFamily="34" charset="0"/>
              </a:rPr>
              <a:t>de Tratamento;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Sistema </a:t>
            </a:r>
            <a:r>
              <a:rPr lang="pt-BR" sz="1600" dirty="0">
                <a:latin typeface="Trebuchet MS" pitchFamily="34" charset="0"/>
              </a:rPr>
              <a:t>de </a:t>
            </a:r>
            <a:r>
              <a:rPr lang="pt-BR" sz="1600" dirty="0" smtClean="0">
                <a:latin typeface="Trebuchet MS" pitchFamily="34" charset="0"/>
              </a:rPr>
              <a:t>Armazenamento;</a:t>
            </a:r>
            <a:endParaRPr lang="pt-BR" sz="1600" dirty="0">
              <a:latin typeface="Trebuchet MS" pitchFamily="34" charset="0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Sistema </a:t>
            </a:r>
            <a:r>
              <a:rPr lang="pt-BR" sz="1600" dirty="0">
                <a:latin typeface="Trebuchet MS" pitchFamily="34" charset="0"/>
              </a:rPr>
              <a:t>de </a:t>
            </a:r>
            <a:r>
              <a:rPr lang="pt-BR" sz="1600" dirty="0" smtClean="0">
                <a:latin typeface="Trebuchet MS" pitchFamily="34" charset="0"/>
              </a:rPr>
              <a:t>Distribuição;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>
                <a:latin typeface="Trebuchet MS" pitchFamily="34" charset="0"/>
              </a:rPr>
              <a:t>Sistema de Refrigeração e Resfriamento de Água</a:t>
            </a:r>
            <a:endParaRPr lang="pt-BR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6850" y="72211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Sistemas de Água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6237" y="1952071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j-lt"/>
                <a:ea typeface="+mj-ea"/>
                <a:cs typeface="+mj-cs"/>
              </a:rPr>
              <a:t>DFA – Diagrama de Fontes de Água</a:t>
            </a:r>
            <a:endParaRPr lang="pt-BR" sz="1600" dirty="0">
              <a:latin typeface="Trebuchet MS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052" y="650106"/>
            <a:ext cx="3969776" cy="40597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50" y="2921786"/>
            <a:ext cx="3881671" cy="15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6850" y="72211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Sistemas de Combustíveis (Recebimento, Armazenamento e Distribuição)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6850" y="1834126"/>
            <a:ext cx="8244282" cy="1596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 smtClean="0">
                <a:latin typeface="Trebuchet MS" pitchFamily="34" charset="0"/>
              </a:rPr>
              <a:t>Combustíveis </a:t>
            </a:r>
            <a:r>
              <a:rPr lang="pt-BR" sz="1400" dirty="0">
                <a:latin typeface="Trebuchet MS" pitchFamily="34" charset="0"/>
              </a:rPr>
              <a:t>Sólidos (Carvão mineral, Coque, Lenha, Carvão não mineral, Rejeitos sólidos)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 smtClean="0">
                <a:latin typeface="Trebuchet MS" pitchFamily="34" charset="0"/>
              </a:rPr>
              <a:t>Combustíveis </a:t>
            </a:r>
            <a:r>
              <a:rPr lang="pt-BR" sz="1400" dirty="0">
                <a:latin typeface="Trebuchet MS" pitchFamily="34" charset="0"/>
              </a:rPr>
              <a:t>Líquidos (Combustíveis líquidos de petróleo, Combustíveis líquidos </a:t>
            </a:r>
            <a:r>
              <a:rPr lang="pt-BR" sz="1400" dirty="0" smtClean="0">
                <a:latin typeface="Trebuchet MS" pitchFamily="34" charset="0"/>
              </a:rPr>
              <a:t>não-petrolíferos</a:t>
            </a:r>
            <a:r>
              <a:rPr lang="pt-BR" sz="1400" dirty="0">
                <a:latin typeface="Trebuchet MS" pitchFamily="34" charset="0"/>
              </a:rPr>
              <a:t>)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 smtClean="0">
                <a:latin typeface="Trebuchet MS" pitchFamily="34" charset="0"/>
              </a:rPr>
              <a:t>Combustíveis </a:t>
            </a:r>
            <a:r>
              <a:rPr lang="pt-BR" sz="1400" dirty="0">
                <a:latin typeface="Trebuchet MS" pitchFamily="34" charset="0"/>
              </a:rPr>
              <a:t>Gasosos (Gás natural, Gás natural liquefeito, Gás liquefeito de petróleo, Gás de gasogênio, Gás de </a:t>
            </a:r>
            <a:r>
              <a:rPr lang="pt-BR" sz="1400" dirty="0">
                <a:latin typeface="Trebuchet MS" pitchFamily="34" charset="0"/>
              </a:rPr>
              <a:t>óleos, Gás de alto-forno, Gás de </a:t>
            </a:r>
            <a:r>
              <a:rPr lang="pt-BR" sz="1400" dirty="0" err="1">
                <a:latin typeface="Trebuchet MS" pitchFamily="34" charset="0"/>
              </a:rPr>
              <a:t>coqueria</a:t>
            </a:r>
            <a:r>
              <a:rPr lang="pt-BR" sz="1400" dirty="0">
                <a:latin typeface="Trebuchet MS" pitchFamily="34" charset="0"/>
              </a:rPr>
              <a:t>, Gás de aciaria, Acetileno, </a:t>
            </a:r>
            <a:r>
              <a:rPr lang="pt-BR" sz="1400" dirty="0" smtClean="0">
                <a:latin typeface="Trebuchet MS" pitchFamily="34" charset="0"/>
              </a:rPr>
              <a:t>Hidrogênio)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6237" y="3618541"/>
            <a:ext cx="7200800" cy="847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dirty="0">
                <a:latin typeface="Trebuchet MS" pitchFamily="34" charset="0"/>
              </a:rPr>
              <a:t>Sistema </a:t>
            </a:r>
            <a:r>
              <a:rPr lang="pt-BR" dirty="0">
                <a:latin typeface="Trebuchet MS" pitchFamily="34" charset="0"/>
              </a:rPr>
              <a:t>de Armazenamento e Distribuição de Óleo Combustível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dirty="0">
                <a:latin typeface="Trebuchet MS" pitchFamily="34" charset="0"/>
              </a:rPr>
              <a:t>Sistema </a:t>
            </a:r>
            <a:r>
              <a:rPr lang="pt-BR" dirty="0">
                <a:latin typeface="Trebuchet MS" pitchFamily="34" charset="0"/>
              </a:rPr>
              <a:t>de Armazenamento e Distribuição de Gás Combustível</a:t>
            </a:r>
          </a:p>
        </p:txBody>
      </p:sp>
    </p:spTree>
    <p:extLst>
      <p:ext uri="{BB962C8B-B14F-4D97-AF65-F5344CB8AC3E}">
        <p14:creationId xmlns:p14="http://schemas.microsoft.com/office/powerpoint/2010/main" val="5986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85" y="1730226"/>
            <a:ext cx="3968739" cy="269477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66850" y="1117140"/>
            <a:ext cx="7802404" cy="10451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800" u="sng" dirty="0">
                <a:latin typeface="Trebuchet MS" pitchFamily="34" charset="0"/>
                <a:ea typeface="+mn-ea"/>
                <a:cs typeface="+mn-cs"/>
              </a:rPr>
              <a:t>Vapor</a:t>
            </a:r>
            <a:r>
              <a:rPr lang="pt-BR" sz="1800" dirty="0">
                <a:latin typeface="Trebuchet MS" pitchFamily="34" charset="0"/>
                <a:ea typeface="+mn-ea"/>
                <a:cs typeface="+mn-cs"/>
              </a:rPr>
              <a:t> é utilizado para transportar energia e calor entre locais distantes da unidade industrial, podendo também gerar energia elétrica (turbina a vapor) e acionar máquinas</a:t>
            </a:r>
            <a:r>
              <a:rPr lang="pt-BR" sz="1800" dirty="0" smtClean="0">
                <a:latin typeface="Trebuchet MS" pitchFamily="34" charset="0"/>
                <a:ea typeface="+mn-ea"/>
                <a:cs typeface="+mn-cs"/>
              </a:rPr>
              <a:t>.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800" dirty="0" smtClean="0">
                <a:latin typeface="Trebuchet MS" pitchFamily="34" charset="0"/>
                <a:ea typeface="+mn-ea"/>
                <a:cs typeface="+mn-cs"/>
              </a:rPr>
              <a:t>Vapor Saturado (seco) e Vapor Superaquecido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800" dirty="0" smtClean="0">
                <a:latin typeface="Trebuchet MS" pitchFamily="34" charset="0"/>
                <a:ea typeface="+mn-ea"/>
                <a:cs typeface="+mn-cs"/>
              </a:rPr>
              <a:t>O sistema contém: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Casa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de caldeiras;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Elementos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de aquecimento</a:t>
            </a: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>
                <a:latin typeface="Trebuchet MS" pitchFamily="34" charset="0"/>
              </a:rPr>
              <a:t>Tubulações de distribuição</a:t>
            </a:r>
            <a:r>
              <a:rPr lang="pt-BR" sz="1200" dirty="0" smtClean="0">
                <a:latin typeface="Trebuchet MS" pitchFamily="34" charset="0"/>
              </a:rPr>
              <a:t>.</a:t>
            </a:r>
            <a:endParaRPr lang="pt-BR" sz="1200" dirty="0">
              <a:latin typeface="Trebuchet MS" pitchFamily="34" charset="0"/>
              <a:ea typeface="+mn-ea"/>
              <a:cs typeface="+mn-cs"/>
            </a:endParaRP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Estações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de redução de pressão;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Purgadores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, eliminadores de ar, válvulas de segurança, bombas </a:t>
            </a: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de condensado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, filtros e válvulas</a:t>
            </a: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;</a:t>
            </a:r>
            <a:endParaRPr lang="pt-BR" sz="1200" dirty="0"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6850" y="60074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 smtClean="0"/>
              <a:t>Sistemas de Geração de Vapor</a:t>
            </a:r>
          </a:p>
        </p:txBody>
      </p:sp>
    </p:spTree>
    <p:extLst>
      <p:ext uri="{BB962C8B-B14F-4D97-AF65-F5344CB8AC3E}">
        <p14:creationId xmlns:p14="http://schemas.microsoft.com/office/powerpoint/2010/main" val="20130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6850" y="1117140"/>
            <a:ext cx="7802404" cy="10451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Sistema responsável pela geração e distribuição de ar comprimido na planta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industrial, por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meio de compressores de ar, responsáveis pela captação do ar para compressão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.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endParaRPr lang="pt-BR" sz="1400" dirty="0">
              <a:latin typeface="Trebuchet MS" pitchFamily="34" charset="0"/>
              <a:ea typeface="+mn-ea"/>
              <a:cs typeface="+mn-cs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O Ar Comprimido é uma importante forma de energia, que em diversas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atividades produtivas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complementa ou substitui com vantagens a energia elétrica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. </a:t>
            </a:r>
            <a:endParaRPr lang="pt-BR" sz="1400" dirty="0" smtClean="0">
              <a:latin typeface="Trebuchet MS" pitchFamily="34" charset="0"/>
              <a:ea typeface="+mn-ea"/>
              <a:cs typeface="+mn-cs"/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endParaRPr lang="pt-BR" sz="1400" dirty="0">
              <a:latin typeface="Trebuchet MS" pitchFamily="34" charset="0"/>
              <a:ea typeface="+mn-ea"/>
              <a:cs typeface="+mn-cs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O Ar Comprimido está presente em mais de 90% das atividades produtivas e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em quase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100% das industrias, nos hospitais, consultórios odontológicos, captação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de água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, tratamento de esgoto, sistemas automatizados em geral, construção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civil, agricultura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, aviação, navegação, siderurgia, limpeza , tratamento de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superfícies, exploração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mineral, transportes, brinquedos,. serviços de manutenção, tratamento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de superfícies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, escavação, prospecção mineral e petrolífera, exploração de petróleo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e gases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, etc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6850" y="60074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 smtClean="0"/>
              <a:t>Sistemas de Geração de Ar Comprimido</a:t>
            </a:r>
          </a:p>
        </p:txBody>
      </p:sp>
    </p:spTree>
    <p:extLst>
      <p:ext uri="{BB962C8B-B14F-4D97-AF65-F5344CB8AC3E}">
        <p14:creationId xmlns:p14="http://schemas.microsoft.com/office/powerpoint/2010/main" val="6141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6850" y="1117140"/>
            <a:ext cx="7802404" cy="10451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O Sistema é composto pela 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Sala de Compressores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e </a:t>
            </a:r>
            <a:endParaRPr lang="pt-BR" sz="1200" dirty="0" smtClean="0">
              <a:latin typeface="Trebuchet MS" pitchFamily="34" charset="0"/>
              <a:ea typeface="+mn-ea"/>
              <a:cs typeface="+mn-cs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Linhas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de distribuição de ar comprimido</a:t>
            </a: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.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Os equipamentos básicos estão relacionados abaixo: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Reservatório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de ar comprimido;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Resfriadores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intermediários e posteriores;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Separadores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de umidade e condensado;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Purgadores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;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Silenciadores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;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Filtros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de Sucção;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Desumidificadores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para secagem total de ar, no caso de certas </a:t>
            </a:r>
            <a:r>
              <a:rPr lang="pt-BR" sz="1200" dirty="0" smtClean="0">
                <a:latin typeface="Trebuchet MS" pitchFamily="34" charset="0"/>
                <a:ea typeface="+mn-ea"/>
                <a:cs typeface="+mn-cs"/>
              </a:rPr>
              <a:t>aplicações industriais </a:t>
            </a:r>
            <a:r>
              <a:rPr lang="pt-BR" sz="1200" dirty="0">
                <a:latin typeface="Trebuchet MS" pitchFamily="34" charset="0"/>
                <a:ea typeface="+mn-ea"/>
                <a:cs typeface="+mn-cs"/>
              </a:rPr>
              <a:t>especiais.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6850" y="60074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 smtClean="0"/>
              <a:t>Sistemas de Geração de Ar Comprimido</a:t>
            </a:r>
          </a:p>
        </p:txBody>
      </p:sp>
    </p:spTree>
    <p:extLst>
      <p:ext uri="{BB962C8B-B14F-4D97-AF65-F5344CB8AC3E}">
        <p14:creationId xmlns:p14="http://schemas.microsoft.com/office/powerpoint/2010/main" val="7304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6850" y="1117140"/>
            <a:ext cx="7802404" cy="10451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Sistema de Detecção, Alarme e Combate à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Incêndio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Sistema de Ventilação, Ar Condicionado e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Refrigeração (HVAC)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Sistema de Tratamento de Efluentes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Industriais (</a:t>
            </a:r>
            <a:r>
              <a:rPr lang="pt-BR" sz="1400" dirty="0" err="1" smtClean="0">
                <a:latin typeface="Trebuchet MS" pitchFamily="34" charset="0"/>
                <a:ea typeface="+mn-ea"/>
                <a:cs typeface="+mn-cs"/>
              </a:rPr>
              <a:t>Ex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: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TEBAR) </a:t>
            </a:r>
            <a:endParaRPr lang="pt-BR" sz="1400" dirty="0" smtClean="0">
              <a:latin typeface="Trebuchet MS" pitchFamily="34" charset="0"/>
              <a:ea typeface="+mn-ea"/>
              <a:cs typeface="+mn-cs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Sistema </a:t>
            </a: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de Captação e Supressão de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Pó (Ex. Filtros Manga – CSN)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latin typeface="Trebuchet MS" pitchFamily="34" charset="0"/>
                <a:ea typeface="+mn-ea"/>
                <a:cs typeface="+mn-cs"/>
              </a:rPr>
              <a:t>Sistema de Geração e Distribuição de 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Oxigênio, </a:t>
            </a:r>
            <a:r>
              <a:rPr lang="pt-BR" sz="1400" dirty="0" err="1" smtClean="0">
                <a:latin typeface="Trebuchet MS" pitchFamily="34" charset="0"/>
                <a:ea typeface="+mn-ea"/>
                <a:cs typeface="+mn-cs"/>
              </a:rPr>
              <a:t>Nitrogenio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, CO</a:t>
            </a:r>
            <a:r>
              <a:rPr lang="pt-BR" sz="1400" baseline="-25000" dirty="0" smtClean="0">
                <a:latin typeface="Trebuchet MS" pitchFamily="34" charset="0"/>
                <a:ea typeface="+mn-ea"/>
                <a:cs typeface="+mn-cs"/>
              </a:rPr>
              <a:t>2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 (</a:t>
            </a:r>
            <a:r>
              <a:rPr lang="pt-BR" sz="1400" dirty="0" err="1" smtClean="0">
                <a:latin typeface="Trebuchet MS" pitchFamily="34" charset="0"/>
                <a:ea typeface="+mn-ea"/>
                <a:cs typeface="+mn-cs"/>
              </a:rPr>
              <a:t>Ex</a:t>
            </a:r>
            <a:r>
              <a:rPr lang="pt-BR" sz="1400" dirty="0" smtClean="0">
                <a:latin typeface="Trebuchet MS" pitchFamily="34" charset="0"/>
                <a:ea typeface="+mn-ea"/>
                <a:cs typeface="+mn-cs"/>
              </a:rPr>
              <a:t> White Martins, Ambev)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endParaRPr lang="pt-BR" sz="1400" dirty="0">
              <a:latin typeface="Trebuchet MS" pitchFamily="34" charset="0"/>
              <a:ea typeface="+mn-ea"/>
              <a:cs typeface="+mn-cs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endParaRPr lang="pt-BR" sz="1400" dirty="0" smtClean="0">
              <a:latin typeface="Trebuchet MS" pitchFamily="34" charset="0"/>
              <a:ea typeface="+mn-ea"/>
              <a:cs typeface="+mn-cs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endParaRPr lang="pt-BR" sz="1400" dirty="0"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UTILIDADES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6850" y="60074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 smtClean="0"/>
              <a:t>Outros Sistemas:</a:t>
            </a:r>
          </a:p>
        </p:txBody>
      </p:sp>
    </p:spTree>
    <p:extLst>
      <p:ext uri="{BB962C8B-B14F-4D97-AF65-F5344CB8AC3E}">
        <p14:creationId xmlns:p14="http://schemas.microsoft.com/office/powerpoint/2010/main" val="34430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Processo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6850" y="650106"/>
            <a:ext cx="8244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Atividades da engenharia de </a:t>
            </a:r>
            <a:r>
              <a:rPr lang="pt-BR" b="1" dirty="0" smtClean="0"/>
              <a:t>projeto – Sistemas de Utilidades</a:t>
            </a:r>
            <a:r>
              <a:rPr lang="pt-BR" b="1" dirty="0"/>
              <a:t> </a:t>
            </a:r>
            <a:r>
              <a:rPr lang="pt-BR" b="1" dirty="0" smtClean="0"/>
              <a:t> </a:t>
            </a:r>
            <a:r>
              <a:rPr lang="pt-BR" sz="1200" dirty="0" smtClean="0"/>
              <a:t>Ver apostila (</a:t>
            </a:r>
            <a:r>
              <a:rPr lang="pt-BR" sz="1200" dirty="0" err="1" smtClean="0"/>
              <a:t>pag</a:t>
            </a:r>
            <a:r>
              <a:rPr lang="pt-BR" sz="1200" dirty="0" smtClean="0"/>
              <a:t> 107, 108 e 109):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58205" y="1226170"/>
            <a:ext cx="8424936" cy="3456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Elaboração do Balanço Energético</a:t>
            </a:r>
          </a:p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Definição dos Sistemas a serem Utilizados</a:t>
            </a:r>
          </a:p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Elaboração do Fluxograma de Engenharia de cada Sistema</a:t>
            </a:r>
          </a:p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Elaboração das Memórias de Cálculo</a:t>
            </a:r>
          </a:p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Elaboração dos Arranjos Gerais</a:t>
            </a:r>
          </a:p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Elaboração das Especificações Técnicas de Equipamentos</a:t>
            </a:r>
          </a:p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Elaboração do Relatório de Projeto Básico</a:t>
            </a:r>
          </a:p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Elaboração dos Desenhos de Detalhamento das Instalações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>
                <a:solidFill>
                  <a:prstClr val="black"/>
                </a:solidFill>
                <a:latin typeface="Trebuchet MS" pitchFamily="34" charset="0"/>
              </a:rPr>
              <a:t>Desenhos de Planta, Seções e Detalhes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>
                <a:solidFill>
                  <a:prstClr val="black"/>
                </a:solidFill>
                <a:latin typeface="Trebuchet MS" pitchFamily="34" charset="0"/>
              </a:rPr>
              <a:t>Lista de Linhas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>
                <a:solidFill>
                  <a:prstClr val="black"/>
                </a:solidFill>
                <a:latin typeface="Trebuchet MS" pitchFamily="34" charset="0"/>
              </a:rPr>
              <a:t>Isométricos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>
                <a:solidFill>
                  <a:prstClr val="black"/>
                </a:solidFill>
                <a:latin typeface="Trebuchet MS" pitchFamily="34" charset="0"/>
              </a:rPr>
              <a:t>Desenhos de Peças de Tubulações e Componentes não Padronizados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>
                <a:solidFill>
                  <a:prstClr val="black"/>
                </a:solidFill>
                <a:latin typeface="Trebuchet MS" pitchFamily="34" charset="0"/>
              </a:rPr>
              <a:t>Desenhos de Suportes</a:t>
            </a:r>
            <a:endParaRPr lang="pt-BR" sz="1400" dirty="0">
              <a:solidFill>
                <a:prstClr val="black"/>
              </a:solidFill>
              <a:latin typeface="Trebuchet MS" pitchFamily="34" charset="0"/>
            </a:endParaRPr>
          </a:p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Elaboração das Listas de Materiais</a:t>
            </a:r>
          </a:p>
          <a:p>
            <a:pPr marL="171450" lvl="0" indent="-1714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latin typeface="Trebuchet MS" pitchFamily="34" charset="0"/>
              </a:rPr>
              <a:t>Outras Atividades</a:t>
            </a:r>
            <a:endParaRPr lang="pt-BR" sz="1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4190653" y="1370186"/>
            <a:ext cx="0" cy="30963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2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– Processo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6317" y="1586210"/>
            <a:ext cx="7230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FLUXO DE INFORMAÇÕES – Ver apostila (</a:t>
            </a:r>
            <a:r>
              <a:rPr lang="pt-BR" sz="2800" dirty="0" err="1" smtClean="0"/>
              <a:t>pg</a:t>
            </a:r>
            <a:r>
              <a:rPr lang="pt-BR" sz="2800" dirty="0" smtClean="0"/>
              <a:t> 109)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75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462740" y="722114"/>
            <a:ext cx="7632847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dirty="0" smtClean="0">
                <a:latin typeface="Trebuchet MS" pitchFamily="34" charset="0"/>
              </a:rPr>
              <a:t>Detalhando as atividades durante um projeto de Processos Industriais: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04522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878285" y="1226170"/>
            <a:ext cx="733228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dirty="0" smtClean="0">
                <a:ln/>
                <a:solidFill>
                  <a:schemeClr val="accent4"/>
                </a:solidFill>
              </a:rPr>
              <a:t>Aqui é nossa praia !!</a:t>
            </a:r>
          </a:p>
          <a:p>
            <a:pPr algn="ctr"/>
            <a:r>
              <a:rPr lang="pt-BR" sz="2400" b="1" dirty="0" smtClean="0">
                <a:ln/>
                <a:solidFill>
                  <a:schemeClr val="accent4"/>
                </a:solidFill>
              </a:rPr>
              <a:t>Vamos utilizar os conhecimentos da disciplina de Engenharia de Processos – aulas Prof. Carlos </a:t>
            </a:r>
            <a:r>
              <a:rPr lang="pt-BR" sz="2400" b="1" dirty="0" err="1" smtClean="0">
                <a:ln/>
                <a:solidFill>
                  <a:schemeClr val="accent4"/>
                </a:solidFill>
              </a:rPr>
              <a:t>Perlingeiro</a:t>
            </a:r>
            <a:endParaRPr lang="pt-BR" sz="2000" b="1" dirty="0" smtClean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462740" y="722114"/>
            <a:ext cx="7632847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dirty="0">
                <a:latin typeface="Trebuchet MS" pitchFamily="34" charset="0"/>
              </a:rPr>
              <a:t>As atividades a seguir relacionadas podem ser necessárias </a:t>
            </a:r>
            <a:r>
              <a:rPr lang="pt-BR" sz="1600" dirty="0" smtClean="0">
                <a:latin typeface="Trebuchet MS" pitchFamily="34" charset="0"/>
              </a:rPr>
              <a:t>num projeto de engenharia de </a:t>
            </a:r>
            <a:r>
              <a:rPr lang="pt-BR" sz="1600" dirty="0">
                <a:latin typeface="Trebuchet MS" pitchFamily="34" charset="0"/>
              </a:rPr>
              <a:t>processos </a:t>
            </a:r>
            <a:r>
              <a:rPr lang="pt-BR" sz="1600" dirty="0" smtClean="0">
                <a:latin typeface="Trebuchet MS" pitchFamily="34" charset="0"/>
              </a:rPr>
              <a:t>industriais:</a:t>
            </a:r>
            <a:endParaRPr lang="pt-BR" sz="1600" dirty="0">
              <a:latin typeface="Trebuchet MS" pitchFamily="34" charset="0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Definição </a:t>
            </a:r>
            <a:r>
              <a:rPr lang="pt-BR" sz="1600" dirty="0">
                <a:latin typeface="Trebuchet MS" pitchFamily="34" charset="0"/>
              </a:rPr>
              <a:t>dos Processos a serem Utilizados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Elaboração </a:t>
            </a:r>
            <a:r>
              <a:rPr lang="pt-BR" sz="1600" dirty="0">
                <a:latin typeface="Trebuchet MS" pitchFamily="34" charset="0"/>
              </a:rPr>
              <a:t>das Memórias de Cálculo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Definição </a:t>
            </a:r>
            <a:r>
              <a:rPr lang="pt-BR" sz="1600" dirty="0">
                <a:latin typeface="Trebuchet MS" pitchFamily="34" charset="0"/>
              </a:rPr>
              <a:t>dos Equipamentos Principais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Elaboração </a:t>
            </a:r>
            <a:r>
              <a:rPr lang="pt-BR" sz="1600" dirty="0">
                <a:latin typeface="Trebuchet MS" pitchFamily="34" charset="0"/>
              </a:rPr>
              <a:t>dos Fluxogramas de Engenharia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Elaboração </a:t>
            </a:r>
            <a:r>
              <a:rPr lang="pt-BR" sz="1600" dirty="0">
                <a:latin typeface="Trebuchet MS" pitchFamily="34" charset="0"/>
              </a:rPr>
              <a:t>dos Arranjos Gerais Elaboração das Especificações Técnicas de Unidades de Processo </a:t>
            </a:r>
            <a:r>
              <a:rPr lang="pt-BR" sz="1600" dirty="0" smtClean="0">
                <a:latin typeface="Trebuchet MS" pitchFamily="34" charset="0"/>
              </a:rPr>
              <a:t>e/ou Equipamentos</a:t>
            </a:r>
            <a:endParaRPr lang="pt-BR" sz="1600" dirty="0">
              <a:latin typeface="Trebuchet MS" pitchFamily="34" charset="0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Relatório </a:t>
            </a:r>
            <a:r>
              <a:rPr lang="pt-BR" sz="1600" dirty="0">
                <a:latin typeface="Trebuchet MS" pitchFamily="34" charset="0"/>
              </a:rPr>
              <a:t>da Engenharia de Projeto Básico</a:t>
            </a: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 smtClean="0">
                <a:latin typeface="Trebuchet MS" pitchFamily="34" charset="0"/>
              </a:rPr>
              <a:t>Outras </a:t>
            </a:r>
            <a:r>
              <a:rPr lang="pt-BR" sz="1600" dirty="0">
                <a:latin typeface="Trebuchet MS" pitchFamily="34" charset="0"/>
              </a:rPr>
              <a:t>Atividades</a:t>
            </a:r>
            <a:endParaRPr lang="pt-BR" sz="1600" dirty="0" smtClean="0">
              <a:latin typeface="Trebuchet MS" pitchFamily="34" charset="0"/>
            </a:endParaRPr>
          </a:p>
          <a:p>
            <a:pPr marL="171450" indent="-1714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itchFamily="34" charset="0"/>
              <a:buChar char="•"/>
              <a:defRPr/>
            </a:pPr>
            <a:endParaRPr lang="pt-BR" sz="1600" dirty="0" smtClean="0"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04522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592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436407" y="517138"/>
            <a:ext cx="7632847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u="sng" dirty="0" smtClean="0">
                <a:latin typeface="Trebuchet MS" pitchFamily="34" charset="0"/>
              </a:rPr>
              <a:t>Detalhando as atividades durante um projeto de Processos Industriais: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600" dirty="0" smtClean="0"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94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6" name="Espaço Reservado para Conteúdo 13"/>
          <p:cNvSpPr txBox="1">
            <a:spLocks/>
          </p:cNvSpPr>
          <p:nvPr/>
        </p:nvSpPr>
        <p:spPr>
          <a:xfrm>
            <a:off x="158206" y="938137"/>
            <a:ext cx="8352927" cy="3962475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285750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400" dirty="0" smtClean="0">
                <a:latin typeface="Trebuchet MS" pitchFamily="34" charset="0"/>
              </a:rPr>
              <a:t>Qualificação </a:t>
            </a:r>
            <a:r>
              <a:rPr lang="pt-BR" sz="1400" dirty="0">
                <a:latin typeface="Trebuchet MS" pitchFamily="34" charset="0"/>
              </a:rPr>
              <a:t>e quantificação de "</a:t>
            </a:r>
            <a:r>
              <a:rPr lang="pt-BR" sz="1400" dirty="0" smtClean="0">
                <a:latin typeface="Trebuchet MS" pitchFamily="34" charset="0"/>
              </a:rPr>
              <a:t>inputs" :</a:t>
            </a:r>
            <a:endParaRPr lang="pt-BR" sz="1400" dirty="0">
              <a:latin typeface="Trebuchet MS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Matérias-primas </a:t>
            </a:r>
            <a:r>
              <a:rPr lang="pt-BR" sz="1200" dirty="0">
                <a:latin typeface="Trebuchet MS" pitchFamily="34" charset="0"/>
              </a:rPr>
              <a:t>a serem transformadas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Materiais </a:t>
            </a:r>
            <a:r>
              <a:rPr lang="pt-BR" sz="1200" dirty="0">
                <a:latin typeface="Trebuchet MS" pitchFamily="34" charset="0"/>
              </a:rPr>
              <a:t>a serem adicionados e consumidos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Insumos </a:t>
            </a:r>
            <a:r>
              <a:rPr lang="pt-BR" sz="1200" dirty="0">
                <a:latin typeface="Trebuchet MS" pitchFamily="34" charset="0"/>
              </a:rPr>
              <a:t>energéticos a serem utilizados</a:t>
            </a:r>
            <a:r>
              <a:rPr lang="pt-BR" sz="1200" dirty="0" smtClean="0">
                <a:latin typeface="Trebuchet MS" pitchFamily="34" charset="0"/>
              </a:rPr>
              <a:t>.</a:t>
            </a:r>
          </a:p>
          <a:p>
            <a:pPr marL="285750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latin typeface="Trebuchet MS" pitchFamily="34" charset="0"/>
              </a:rPr>
              <a:t>Qualificação quantificação de "</a:t>
            </a:r>
            <a:r>
              <a:rPr lang="pt-BR" sz="1400" dirty="0" smtClean="0">
                <a:latin typeface="Trebuchet MS" pitchFamily="34" charset="0"/>
              </a:rPr>
              <a:t>outputs“: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Produtos a serem obtidos das transformações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Resíduos </a:t>
            </a:r>
            <a:r>
              <a:rPr lang="pt-BR" sz="1200" dirty="0">
                <a:latin typeface="Trebuchet MS" pitchFamily="34" charset="0"/>
              </a:rPr>
              <a:t>e refugos</a:t>
            </a:r>
            <a:r>
              <a:rPr lang="pt-BR" sz="1200" dirty="0" smtClean="0">
                <a:latin typeface="Trebuchet MS" pitchFamily="34" charset="0"/>
              </a:rPr>
              <a:t>.</a:t>
            </a:r>
            <a:endParaRPr lang="pt-BR" sz="1200" dirty="0">
              <a:latin typeface="Trebuchet MS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400" dirty="0" smtClean="0">
                <a:latin typeface="Trebuchet MS" pitchFamily="34" charset="0"/>
              </a:rPr>
              <a:t>Determinação </a:t>
            </a:r>
            <a:r>
              <a:rPr lang="pt-BR" sz="1400" dirty="0">
                <a:latin typeface="Trebuchet MS" pitchFamily="34" charset="0"/>
              </a:rPr>
              <a:t>do Processo de Transformação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Ordenação </a:t>
            </a:r>
            <a:r>
              <a:rPr lang="pt-BR" sz="1200" dirty="0">
                <a:latin typeface="Trebuchet MS" pitchFamily="34" charset="0"/>
              </a:rPr>
              <a:t>da sequência de operações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Caracterização </a:t>
            </a:r>
            <a:r>
              <a:rPr lang="pt-BR" sz="1200" dirty="0">
                <a:latin typeface="Trebuchet MS" pitchFamily="34" charset="0"/>
              </a:rPr>
              <a:t>das fases, fluxos, reações, vazões, trocas </a:t>
            </a:r>
            <a:r>
              <a:rPr lang="pt-BR" sz="1200" dirty="0" smtClean="0">
                <a:latin typeface="Trebuchet MS" pitchFamily="34" charset="0"/>
              </a:rPr>
              <a:t>e transferências</a:t>
            </a:r>
          </a:p>
          <a:p>
            <a:pPr lvl="1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endParaRPr lang="pt-BR" sz="1200" dirty="0">
              <a:latin typeface="Trebuchet MS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Balanceamento </a:t>
            </a:r>
            <a:r>
              <a:rPr lang="pt-BR" sz="1200" dirty="0">
                <a:latin typeface="Trebuchet MS" pitchFamily="34" charset="0"/>
              </a:rPr>
              <a:t>energético, térmico e barométrico.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Cálculos </a:t>
            </a:r>
            <a:r>
              <a:rPr lang="pt-BR" sz="1200" dirty="0">
                <a:latin typeface="Trebuchet MS" pitchFamily="34" charset="0"/>
              </a:rPr>
              <a:t>de eficiência global e </a:t>
            </a:r>
            <a:r>
              <a:rPr lang="pt-BR" sz="1200" dirty="0" smtClean="0">
                <a:latin typeface="Trebuchet MS" pitchFamily="34" charset="0"/>
              </a:rPr>
              <a:t>otimização</a:t>
            </a:r>
          </a:p>
          <a:p>
            <a:pPr marL="285750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latin typeface="Trebuchet MS" pitchFamily="34" charset="0"/>
              </a:rPr>
              <a:t>Determinação e identificação da natureza dos equipamentos e </a:t>
            </a:r>
            <a:r>
              <a:rPr lang="pt-BR" sz="1400" dirty="0" smtClean="0">
                <a:latin typeface="Trebuchet MS" pitchFamily="34" charset="0"/>
              </a:rPr>
              <a:t>componentes </a:t>
            </a:r>
            <a:r>
              <a:rPr lang="pt-BR" sz="1400" dirty="0">
                <a:latin typeface="Trebuchet MS" pitchFamily="34" charset="0"/>
              </a:rPr>
              <a:t>físicos, de processo e auxiliares</a:t>
            </a:r>
            <a:r>
              <a:rPr lang="pt-BR" sz="1400" dirty="0" smtClean="0">
                <a:latin typeface="Trebuchet MS" pitchFamily="34" charset="0"/>
              </a:rPr>
              <a:t>.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Tipificação</a:t>
            </a:r>
            <a:endParaRPr lang="pt-BR" sz="1200" dirty="0">
              <a:latin typeface="Trebuchet MS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err="1" smtClean="0">
                <a:latin typeface="Trebuchet MS" pitchFamily="34" charset="0"/>
              </a:rPr>
              <a:t>Pré</a:t>
            </a:r>
            <a:r>
              <a:rPr lang="pt-BR" sz="1200" dirty="0" smtClean="0">
                <a:latin typeface="Trebuchet MS" pitchFamily="34" charset="0"/>
              </a:rPr>
              <a:t>-especificações </a:t>
            </a:r>
            <a:r>
              <a:rPr lang="pt-BR" sz="1200" dirty="0">
                <a:latin typeface="Trebuchet MS" pitchFamily="34" charset="0"/>
              </a:rPr>
              <a:t>físicas e dimensionais</a:t>
            </a:r>
          </a:p>
          <a:p>
            <a:pPr marL="7429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1200" dirty="0" smtClean="0">
                <a:latin typeface="Trebuchet MS" pitchFamily="34" charset="0"/>
              </a:rPr>
              <a:t>Folha </a:t>
            </a:r>
            <a:r>
              <a:rPr lang="pt-BR" sz="1200" dirty="0">
                <a:latin typeface="Trebuchet MS" pitchFamily="34" charset="0"/>
              </a:rPr>
              <a:t>de </a:t>
            </a:r>
            <a:r>
              <a:rPr lang="pt-BR" sz="1200" dirty="0" smtClean="0">
                <a:latin typeface="Trebuchet MS" pitchFamily="34" charset="0"/>
              </a:rPr>
              <a:t>dados</a:t>
            </a:r>
          </a:p>
          <a:p>
            <a:pPr marL="2857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latin typeface="Trebuchet MS" pitchFamily="34" charset="0"/>
              </a:rPr>
              <a:t>Diagrama geral do processo</a:t>
            </a:r>
          </a:p>
          <a:p>
            <a:pPr marL="285750" lvl="1" indent="-285750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1400" dirty="0" smtClean="0">
                <a:latin typeface="Trebuchet MS" pitchFamily="34" charset="0"/>
              </a:rPr>
              <a:t>Filosofia </a:t>
            </a:r>
            <a:r>
              <a:rPr lang="pt-BR" sz="1400" dirty="0">
                <a:latin typeface="Trebuchet MS" pitchFamily="34" charset="0"/>
              </a:rPr>
              <a:t>básica de operações</a:t>
            </a:r>
          </a:p>
          <a:p>
            <a:pPr lvl="1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endParaRPr lang="pt-BR" sz="1200" dirty="0">
              <a:latin typeface="Trebuchet MS" pitchFamily="34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endParaRPr lang="pt-BR" sz="1200" dirty="0">
              <a:latin typeface="Trebuchet MS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4190653" y="936103"/>
            <a:ext cx="0" cy="381845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436407" y="650106"/>
            <a:ext cx="7632847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u="sng" dirty="0" smtClean="0">
                <a:latin typeface="Trebuchet MS" pitchFamily="34" charset="0"/>
              </a:rPr>
              <a:t>Começando: Definição dos Processos a serem utilizados na planta industrial...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600" dirty="0" smtClean="0"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266851" y="1165233"/>
            <a:ext cx="334773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 smtClean="0">
                <a:ln/>
                <a:solidFill>
                  <a:schemeClr val="accent4"/>
                </a:solidFill>
                <a:effectLst/>
              </a:rPr>
              <a:t>Alternativas Tecnológicas Disponíveis</a:t>
            </a:r>
            <a:endParaRPr lang="pt-BR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94695" y="1165235"/>
            <a:ext cx="388844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 smtClean="0">
                <a:ln/>
                <a:solidFill>
                  <a:schemeClr val="accent4"/>
                </a:solidFill>
                <a:effectLst/>
              </a:rPr>
              <a:t>Novas Tecnologias</a:t>
            </a:r>
          </a:p>
          <a:p>
            <a:pPr algn="ctr"/>
            <a:r>
              <a:rPr lang="pt-BR" sz="2400" b="1" dirty="0" smtClean="0">
                <a:ln/>
                <a:solidFill>
                  <a:schemeClr val="accent4"/>
                </a:solidFill>
              </a:rPr>
              <a:t>(pesquisa , inovação)</a:t>
            </a:r>
            <a:endParaRPr lang="pt-BR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Multiplicar 11"/>
          <p:cNvSpPr/>
          <p:nvPr/>
        </p:nvSpPr>
        <p:spPr>
          <a:xfrm>
            <a:off x="3778817" y="1209223"/>
            <a:ext cx="720080" cy="648072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0" y="2597471"/>
            <a:ext cx="3923803" cy="230274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34269" y="229613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Ex</a:t>
            </a:r>
            <a:r>
              <a:rPr lang="pt-BR" dirty="0" smtClean="0"/>
              <a:t>: Projeto Unidade Piloto de </a:t>
            </a:r>
            <a:r>
              <a:rPr lang="pt-BR" dirty="0" err="1" smtClean="0"/>
              <a:t>Coqueamento</a:t>
            </a:r>
            <a:r>
              <a:rPr lang="pt-BR" dirty="0" smtClean="0"/>
              <a:t> Retardado para o </a:t>
            </a:r>
            <a:r>
              <a:rPr lang="pt-BR" dirty="0" err="1" smtClean="0"/>
              <a:t>Cenpes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653" y="2675622"/>
            <a:ext cx="4075358" cy="22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3"/>
          <p:cNvSpPr txBox="1">
            <a:spLocks/>
          </p:cNvSpPr>
          <p:nvPr/>
        </p:nvSpPr>
        <p:spPr>
          <a:xfrm>
            <a:off x="436407" y="650106"/>
            <a:ext cx="7632847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r>
              <a:rPr lang="pt-BR" sz="1600" u="sng" dirty="0" smtClean="0">
                <a:latin typeface="Trebuchet MS" pitchFamily="34" charset="0"/>
              </a:rPr>
              <a:t>Identificação dos Processos Aplicáveis:</a:t>
            </a:r>
            <a:r>
              <a:rPr lang="pt-BR" sz="1600" dirty="0" smtClean="0">
                <a:latin typeface="Trebuchet MS" pitchFamily="34" charset="0"/>
              </a:rPr>
              <a:t> </a:t>
            </a:r>
            <a:r>
              <a:rPr lang="pt-BR" sz="1400" dirty="0" smtClean="0">
                <a:latin typeface="Trebuchet MS" pitchFamily="34" charset="0"/>
              </a:rPr>
              <a:t>Este </a:t>
            </a:r>
            <a:r>
              <a:rPr lang="pt-BR" sz="1400" dirty="0">
                <a:latin typeface="Trebuchet MS" pitchFamily="34" charset="0"/>
              </a:rPr>
              <a:t>levantamento deve ser feito em função de: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Conhecimento </a:t>
            </a:r>
            <a:r>
              <a:rPr lang="pt-BR" sz="1200" dirty="0">
                <a:latin typeface="Trebuchet MS" pitchFamily="34" charset="0"/>
              </a:rPr>
              <a:t>da mistura de produtos. A mistura de produtos é definida pelo conjunto de tipos, dimensões, qualidade e quantidade de produtos a serem obtidos. A definição da mistura de produtos é feita com base nos dados de mercado, seguindo as diretrizes empresariais, </a:t>
            </a:r>
            <a:r>
              <a:rPr lang="pt-BR" sz="1200" dirty="0" err="1">
                <a:latin typeface="Trebuchet MS" pitchFamily="34" charset="0"/>
              </a:rPr>
              <a:t>sócio-econômicas</a:t>
            </a:r>
            <a:r>
              <a:rPr lang="pt-BR" sz="1200" dirty="0">
                <a:latin typeface="Trebuchet MS" pitchFamily="34" charset="0"/>
              </a:rPr>
              <a:t> e tecnológicas do empreendimento;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Conhecimento </a:t>
            </a:r>
            <a:r>
              <a:rPr lang="pt-BR" sz="1200" dirty="0">
                <a:latin typeface="Trebuchet MS" pitchFamily="34" charset="0"/>
              </a:rPr>
              <a:t>das matérias primas, energia e utilidades disponíveis;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Conhecimento </a:t>
            </a:r>
            <a:r>
              <a:rPr lang="pt-BR" sz="1200" dirty="0">
                <a:latin typeface="Trebuchet MS" pitchFamily="34" charset="0"/>
              </a:rPr>
              <a:t>do plano de produção;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Fluxograma </a:t>
            </a:r>
            <a:r>
              <a:rPr lang="pt-BR" sz="1200" dirty="0">
                <a:latin typeface="Trebuchet MS" pitchFamily="34" charset="0"/>
              </a:rPr>
              <a:t>básico, contendo as entradas de matérias primas e as saídas dos produtos, eventuais subprodutos e rejeitos;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Conhecimentos </a:t>
            </a:r>
            <a:r>
              <a:rPr lang="pt-BR" sz="1200" dirty="0">
                <a:latin typeface="Trebuchet MS" pitchFamily="34" charset="0"/>
              </a:rPr>
              <a:t>dos requisitos mínimos de qualidade e custos estabelecidos (custos de investimento e custos operacionais);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Conhecimento </a:t>
            </a:r>
            <a:r>
              <a:rPr lang="pt-BR" sz="1200" dirty="0">
                <a:latin typeface="Trebuchet MS" pitchFamily="34" charset="0"/>
              </a:rPr>
              <a:t>da localização do empreendimento ou instalação;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latin typeface="Trebuchet MS" pitchFamily="34" charset="0"/>
              </a:rPr>
              <a:t>-Conhecimento </a:t>
            </a:r>
            <a:r>
              <a:rPr lang="pt-BR" sz="1200" dirty="0">
                <a:latin typeface="Trebuchet MS" pitchFamily="34" charset="0"/>
              </a:rPr>
              <a:t>dos requisitos gerais de segurança industrial, proteção radiológica, proteção ambiental </a:t>
            </a:r>
            <a:r>
              <a:rPr lang="pt-BR" sz="1200" dirty="0" err="1">
                <a:latin typeface="Trebuchet MS" pitchFamily="34" charset="0"/>
              </a:rPr>
              <a:t>etc</a:t>
            </a:r>
            <a:r>
              <a:rPr lang="pt-BR" sz="1200" dirty="0">
                <a:latin typeface="Trebuchet MS" pitchFamily="34" charset="0"/>
              </a:rPr>
              <a:t>, de acordo com as últimas revisões de normas técnicas pertinentes.</a:t>
            </a:r>
            <a:endParaRPr lang="pt-BR" sz="1200" dirty="0" smtClean="0">
              <a:latin typeface="Trebuchet MS" pitchFamily="34" charset="0"/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defRPr/>
            </a:pPr>
            <a:endParaRPr lang="pt-BR" sz="1600" u="sng" dirty="0" smtClean="0">
              <a:latin typeface="Trebuchet MS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spcAft>
                <a:spcPts val="700"/>
              </a:spcAft>
              <a:buClr>
                <a:srgbClr val="A2D05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600" dirty="0" smtClean="0"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6850" y="121369"/>
            <a:ext cx="7802404" cy="384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Engenharia de Projetos Industriais - Processo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6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</TotalTime>
  <Words>2224</Words>
  <Application>Microsoft Office PowerPoint</Application>
  <PresentationFormat>Personalizar</PresentationFormat>
  <Paragraphs>311</Paragraphs>
  <Slides>48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Tahoma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Julie Brito</dc:creator>
  <cp:lastModifiedBy>Flávio Waltz</cp:lastModifiedBy>
  <cp:revision>300</cp:revision>
  <dcterms:created xsi:type="dcterms:W3CDTF">2013-06-04T17:24:50Z</dcterms:created>
  <dcterms:modified xsi:type="dcterms:W3CDTF">2016-01-25T02:30:18Z</dcterms:modified>
</cp:coreProperties>
</file>